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35"/>
  </p:notesMasterIdLst>
  <p:sldIdLst>
    <p:sldId id="256" r:id="rId2"/>
    <p:sldId id="274" r:id="rId3"/>
    <p:sldId id="270" r:id="rId4"/>
    <p:sldId id="272" r:id="rId5"/>
    <p:sldId id="309" r:id="rId6"/>
    <p:sldId id="265" r:id="rId7"/>
    <p:sldId id="267" r:id="rId8"/>
    <p:sldId id="258" r:id="rId9"/>
    <p:sldId id="280" r:id="rId10"/>
    <p:sldId id="276" r:id="rId11"/>
    <p:sldId id="304" r:id="rId12"/>
    <p:sldId id="277" r:id="rId13"/>
    <p:sldId id="278" r:id="rId14"/>
    <p:sldId id="275" r:id="rId15"/>
    <p:sldId id="281" r:id="rId16"/>
    <p:sldId id="283" r:id="rId17"/>
    <p:sldId id="282" r:id="rId18"/>
    <p:sldId id="284" r:id="rId19"/>
    <p:sldId id="289" r:id="rId20"/>
    <p:sldId id="286" r:id="rId21"/>
    <p:sldId id="288" r:id="rId22"/>
    <p:sldId id="294" r:id="rId23"/>
    <p:sldId id="293" r:id="rId24"/>
    <p:sldId id="290" r:id="rId25"/>
    <p:sldId id="301" r:id="rId26"/>
    <p:sldId id="305" r:id="rId27"/>
    <p:sldId id="306" r:id="rId28"/>
    <p:sldId id="307" r:id="rId29"/>
    <p:sldId id="308" r:id="rId30"/>
    <p:sldId id="302" r:id="rId31"/>
    <p:sldId id="264" r:id="rId32"/>
    <p:sldId id="262" r:id="rId33"/>
    <p:sldId id="263" r:id="rId3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824" autoAdjust="0"/>
    <p:restoredTop sz="94206" autoAdjust="0"/>
  </p:normalViewPr>
  <p:slideViewPr>
    <p:cSldViewPr snapToGrid="0">
      <p:cViewPr varScale="1">
        <p:scale>
          <a:sx n="67" d="100"/>
          <a:sy n="67" d="100"/>
        </p:scale>
        <p:origin x="702"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B11C93A-C8E5-480A-811A-79CA22FE85BE}" type="datetimeFigureOut">
              <a:rPr lang="en-IN" smtClean="0"/>
              <a:t>27-05-2024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8FE3017-E5B2-4611-9BF1-9325458E1799}" type="slidenum">
              <a:rPr lang="en-IN" smtClean="0"/>
              <a:t>‹#›</a:t>
            </a:fld>
            <a:endParaRPr lang="en-IN"/>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extLst>
      <p:ext uri="{BB962C8B-B14F-4D97-AF65-F5344CB8AC3E}">
        <p14:creationId xmlns:p14="http://schemas.microsoft.com/office/powerpoint/2010/main" val="24769169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extLst>
      <p:ext uri="{BB962C8B-B14F-4D97-AF65-F5344CB8AC3E}">
        <p14:creationId xmlns:p14="http://schemas.microsoft.com/office/powerpoint/2010/main" val="42825154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extLst>
      <p:ext uri="{BB962C8B-B14F-4D97-AF65-F5344CB8AC3E}">
        <p14:creationId xmlns:p14="http://schemas.microsoft.com/office/powerpoint/2010/main" val="7826469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extLst>
      <p:ext uri="{BB962C8B-B14F-4D97-AF65-F5344CB8AC3E}">
        <p14:creationId xmlns:p14="http://schemas.microsoft.com/office/powerpoint/2010/main" val="27568876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AB3A824-1A51-4B26-AD58-A6D8E14F6C04}" type="datetimeFigureOut">
              <a:rPr lang="en-US" smtClean="0"/>
              <a:t>5/27/2024</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857E33E-8B18-4087-B112-809917729534}" type="datetimeFigureOut">
              <a:rPr lang="en-US" smtClean="0"/>
              <a:t>5/27/2024</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3FFE419-2371-464F-8239-3959401C3561}" type="datetimeFigureOut">
              <a:rPr lang="en-US" smtClean="0"/>
              <a:t>5/27/2024</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7D162C4-EDD9-4389-A98B-B87ECEA2A816}" type="datetimeFigureOut">
              <a:rPr lang="en-US" smtClean="0"/>
              <a:t>5/27/2024</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E5059C3-6A89-4494-99FF-5A4D6FFD50EB}" type="datetimeFigureOut">
              <a:rPr lang="en-US" smtClean="0"/>
              <a:t>5/27/2024</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A954B2F-12DE-47F5-8894-472B206D2E1E}" type="datetimeFigureOut">
              <a:rPr lang="en-US" smtClean="0"/>
              <a:t>5/27/2024</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F30E46F-7819-4ACF-B48B-48222C2ACC88}" type="datetimeFigureOut">
              <a:rPr lang="en-US" smtClean="0"/>
              <a:t>5/27/2024</a:t>
            </a:fld>
            <a:endParaRPr lang="en-US" dirty="0"/>
          </a:p>
        </p:txBody>
      </p:sp>
      <p:sp>
        <p:nvSpPr>
          <p:cNvPr id="8" name="Footer Placeholder 7"/>
          <p:cNvSpPr>
            <a:spLocks noGrp="1"/>
          </p:cNvSpPr>
          <p:nvPr>
            <p:ph type="ftr" sz="quarter" idx="11"/>
          </p:nvPr>
        </p:nvSpPr>
        <p:spPr/>
        <p:txBody>
          <a:bodyPr/>
          <a:lstStyle/>
          <a:p>
            <a:r>
              <a:rPr lang="en-US"/>
              <a:t>
              </a:t>
            </a:r>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FAF3416-4057-4DAA-829D-4CA07428D088}" type="datetimeFigureOut">
              <a:rPr lang="en-US" smtClean="0"/>
              <a:t>5/27/2024</a:t>
            </a:fld>
            <a:endParaRPr lang="en-US" dirty="0"/>
          </a:p>
        </p:txBody>
      </p:sp>
      <p:sp>
        <p:nvSpPr>
          <p:cNvPr id="4" name="Footer Placeholder 3"/>
          <p:cNvSpPr>
            <a:spLocks noGrp="1"/>
          </p:cNvSpPr>
          <p:nvPr>
            <p:ph type="ftr" sz="quarter" idx="11"/>
          </p:nvPr>
        </p:nvSpPr>
        <p:spPr/>
        <p:txBody>
          <a:bodyPr/>
          <a:lstStyle/>
          <a:p>
            <a:r>
              <a:rPr lang="en-US"/>
              <a:t>
              </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921D9284-D300-4297-87F7-E791DCC15DB1}" type="datetimeFigureOut">
              <a:rPr lang="en-US" smtClean="0"/>
              <a:t>5/27/2024</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r>
              <a:rPr lang="en-US"/>
              <a:t>
              </a:t>
            </a:r>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37D525BB-DA17-4BA0-B3C8-3AC3ABC827E6}" type="datetimeFigureOut">
              <a:rPr lang="en-US" smtClean="0"/>
              <a:t>5/27/2024</a:t>
            </a:fld>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r>
              <a:rPr lang="en-US"/>
              <a:t>
              </a:t>
            </a:r>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6D22F896-40B5-4ADD-8801-0D06FADFA095}" type="slidenum">
              <a:rPr lang="en-US" smtClean="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16C4C9A-3960-41CF-A4E9-2A8FB932454B}" type="datetimeFigureOut">
              <a:rPr lang="en-US" smtClean="0"/>
              <a:t>5/27/2024</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3CBC1C18-307B-4F68-A007-B5B542270E8D}" type="datetimeFigureOut">
              <a:rPr lang="en-US" smtClean="0"/>
              <a:t>5/27/2024</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r>
              <a:rPr lang="en-US"/>
              <a:t>
              </a:t>
            </a:r>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6D22F896-40B5-4ADD-8801-0D06FADFA095}" type="slidenum">
              <a:rPr lang="en-US" smtClean="0"/>
              <a:t>‹#›</a:t>
            </a:fld>
            <a:endParaRPr 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175" indent="-18288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800" kern="1200">
          <a:solidFill>
            <a:schemeClr val="tx1">
              <a:lumMod val="75000"/>
              <a:lumOff val="25000"/>
            </a:schemeClr>
          </a:solidFill>
          <a:latin typeface="+mn-lt"/>
          <a:ea typeface="+mn-ea"/>
          <a:cs typeface="+mn-cs"/>
        </a:defRPr>
      </a:lvl2pPr>
      <a:lvl3pPr marL="567055" indent="-18288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3pPr>
      <a:lvl4pPr marL="749935" indent="-18288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4pPr>
      <a:lvl5pPr marL="932815" indent="-18288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5pPr>
      <a:lvl6pPr marL="109982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6pPr>
      <a:lvl7pPr marL="1299845"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7pPr>
      <a:lvl8pPr marL="149987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8pPr>
      <a:lvl9pPr marL="1699895"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oogle Shape;74;g1264341b6a2_0_7"/>
          <p:cNvPicPr preferRelativeResize="0"/>
          <p:nvPr/>
        </p:nvPicPr>
        <p:blipFill>
          <a:blip r:embed="rId2"/>
          <a:stretch>
            <a:fillRect/>
          </a:stretch>
        </p:blipFill>
        <p:spPr>
          <a:xfrm>
            <a:off x="1302121" y="258411"/>
            <a:ext cx="1091455" cy="1063461"/>
          </a:xfrm>
          <a:prstGeom prst="rect">
            <a:avLst/>
          </a:prstGeom>
          <a:solidFill>
            <a:srgbClr val="FFFFFF"/>
          </a:solidFill>
          <a:ln>
            <a:noFill/>
          </a:ln>
        </p:spPr>
      </p:pic>
      <p:sp>
        <p:nvSpPr>
          <p:cNvPr id="5" name="Google Shape;76;g1264341b6a2_0_7"/>
          <p:cNvSpPr txBox="1"/>
          <p:nvPr/>
        </p:nvSpPr>
        <p:spPr>
          <a:xfrm>
            <a:off x="1851212" y="75857"/>
            <a:ext cx="9038667" cy="1569620"/>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ct val="0"/>
              </a:spcBef>
              <a:spcAft>
                <a:spcPct val="0"/>
              </a:spcAft>
              <a:defRPr lang="en-US"/>
            </a:defPPr>
            <a:lvl1pPr marL="0" marR="0" lvl="0" algn="l" defTabSz="457200" rtl="0" eaLnBrk="1" latinLnBrk="0" hangingPunct="1">
              <a:lnSpc>
                <a:spcPct val="100000"/>
              </a:lnSpc>
              <a:spcBef>
                <a:spcPct val="0"/>
              </a:spcBef>
              <a:spcAft>
                <a:spcPct val="0"/>
              </a:spcAft>
              <a:buClr>
                <a:srgbClr val="000000"/>
              </a:buClr>
              <a:buFont typeface="Arial" panose="020B0604020202020204"/>
              <a:defRPr sz="1400" b="0" i="0" u="none" strike="noStrike" kern="1200" cap="none">
                <a:solidFill>
                  <a:srgbClr val="000000"/>
                </a:solidFill>
                <a:latin typeface="Arial" panose="020B0604020202020204"/>
                <a:ea typeface="Arial" panose="020B0604020202020204"/>
                <a:cs typeface="Arial" panose="020B0604020202020204"/>
                <a:sym typeface="Arial" panose="020B0604020202020204"/>
              </a:defRPr>
            </a:lvl1pPr>
            <a:lvl2pPr marL="457200" marR="0" lvl="1" algn="l" defTabSz="457200" rtl="0" eaLnBrk="1" latinLnBrk="0" hangingPunct="1">
              <a:lnSpc>
                <a:spcPct val="100000"/>
              </a:lnSpc>
              <a:spcBef>
                <a:spcPct val="0"/>
              </a:spcBef>
              <a:spcAft>
                <a:spcPct val="0"/>
              </a:spcAft>
              <a:buClr>
                <a:srgbClr val="000000"/>
              </a:buClr>
              <a:buFont typeface="Arial" panose="020B0604020202020204"/>
              <a:defRPr sz="1400" b="0" i="0" u="none" strike="noStrike" kern="1200" cap="none">
                <a:solidFill>
                  <a:srgbClr val="000000"/>
                </a:solidFill>
                <a:latin typeface="Arial" panose="020B0604020202020204"/>
                <a:ea typeface="Arial" panose="020B0604020202020204"/>
                <a:cs typeface="Arial" panose="020B0604020202020204"/>
                <a:sym typeface="Arial" panose="020B0604020202020204"/>
              </a:defRPr>
            </a:lvl2pPr>
            <a:lvl3pPr marL="914400" marR="0" lvl="2" algn="l" defTabSz="457200" rtl="0" eaLnBrk="1" latinLnBrk="0" hangingPunct="1">
              <a:lnSpc>
                <a:spcPct val="100000"/>
              </a:lnSpc>
              <a:spcBef>
                <a:spcPct val="0"/>
              </a:spcBef>
              <a:spcAft>
                <a:spcPct val="0"/>
              </a:spcAft>
              <a:buClr>
                <a:srgbClr val="000000"/>
              </a:buClr>
              <a:buFont typeface="Arial" panose="020B0604020202020204"/>
              <a:defRPr sz="1400" b="0" i="0" u="none" strike="noStrike" kern="1200" cap="none">
                <a:solidFill>
                  <a:srgbClr val="000000"/>
                </a:solidFill>
                <a:latin typeface="Arial" panose="020B0604020202020204"/>
                <a:ea typeface="Arial" panose="020B0604020202020204"/>
                <a:cs typeface="Arial" panose="020B0604020202020204"/>
                <a:sym typeface="Arial" panose="020B0604020202020204"/>
              </a:defRPr>
            </a:lvl3pPr>
            <a:lvl4pPr marL="1371600" marR="0" lvl="3" algn="l" defTabSz="457200" rtl="0" eaLnBrk="1" latinLnBrk="0" hangingPunct="1">
              <a:lnSpc>
                <a:spcPct val="100000"/>
              </a:lnSpc>
              <a:spcBef>
                <a:spcPct val="0"/>
              </a:spcBef>
              <a:spcAft>
                <a:spcPct val="0"/>
              </a:spcAft>
              <a:buClr>
                <a:srgbClr val="000000"/>
              </a:buClr>
              <a:buFont typeface="Arial" panose="020B0604020202020204"/>
              <a:defRPr sz="1400" b="0" i="0" u="none" strike="noStrike" kern="1200" cap="none">
                <a:solidFill>
                  <a:srgbClr val="000000"/>
                </a:solidFill>
                <a:latin typeface="Arial" panose="020B0604020202020204"/>
                <a:ea typeface="Arial" panose="020B0604020202020204"/>
                <a:cs typeface="Arial" panose="020B0604020202020204"/>
                <a:sym typeface="Arial" panose="020B0604020202020204"/>
              </a:defRPr>
            </a:lvl4pPr>
            <a:lvl5pPr marL="1828800" marR="0" lvl="4" algn="l" defTabSz="457200" rtl="0" eaLnBrk="1" latinLnBrk="0" hangingPunct="1">
              <a:lnSpc>
                <a:spcPct val="100000"/>
              </a:lnSpc>
              <a:spcBef>
                <a:spcPct val="0"/>
              </a:spcBef>
              <a:spcAft>
                <a:spcPct val="0"/>
              </a:spcAft>
              <a:buClr>
                <a:srgbClr val="000000"/>
              </a:buClr>
              <a:buFont typeface="Arial" panose="020B0604020202020204"/>
              <a:defRPr sz="1400" b="0" i="0" u="none" strike="noStrike" kern="1200" cap="none">
                <a:solidFill>
                  <a:srgbClr val="000000"/>
                </a:solidFill>
                <a:latin typeface="Arial" panose="020B0604020202020204"/>
                <a:ea typeface="Arial" panose="020B0604020202020204"/>
                <a:cs typeface="Arial" panose="020B0604020202020204"/>
                <a:sym typeface="Arial" panose="020B0604020202020204"/>
              </a:defRPr>
            </a:lvl5pPr>
            <a:lvl6pPr marL="2286000" marR="0" lvl="5" algn="l" defTabSz="457200" rtl="0" eaLnBrk="1" latinLnBrk="0" hangingPunct="1">
              <a:lnSpc>
                <a:spcPct val="100000"/>
              </a:lnSpc>
              <a:spcBef>
                <a:spcPct val="0"/>
              </a:spcBef>
              <a:spcAft>
                <a:spcPct val="0"/>
              </a:spcAft>
              <a:buClr>
                <a:srgbClr val="000000"/>
              </a:buClr>
              <a:buFont typeface="Arial" panose="020B0604020202020204"/>
              <a:defRPr sz="1400" b="0" i="0" u="none" strike="noStrike" kern="1200" cap="none">
                <a:solidFill>
                  <a:srgbClr val="000000"/>
                </a:solidFill>
                <a:latin typeface="Arial" panose="020B0604020202020204"/>
                <a:ea typeface="Arial" panose="020B0604020202020204"/>
                <a:cs typeface="Arial" panose="020B0604020202020204"/>
                <a:sym typeface="Arial" panose="020B0604020202020204"/>
              </a:defRPr>
            </a:lvl6pPr>
            <a:lvl7pPr marL="2743200" marR="0" lvl="6" algn="l" defTabSz="457200" rtl="0" eaLnBrk="1" latinLnBrk="0" hangingPunct="1">
              <a:lnSpc>
                <a:spcPct val="100000"/>
              </a:lnSpc>
              <a:spcBef>
                <a:spcPct val="0"/>
              </a:spcBef>
              <a:spcAft>
                <a:spcPct val="0"/>
              </a:spcAft>
              <a:buClr>
                <a:srgbClr val="000000"/>
              </a:buClr>
              <a:buFont typeface="Arial" panose="020B0604020202020204"/>
              <a:defRPr sz="1400" b="0" i="0" u="none" strike="noStrike" kern="1200" cap="none">
                <a:solidFill>
                  <a:srgbClr val="000000"/>
                </a:solidFill>
                <a:latin typeface="Arial" panose="020B0604020202020204"/>
                <a:ea typeface="Arial" panose="020B0604020202020204"/>
                <a:cs typeface="Arial" panose="020B0604020202020204"/>
                <a:sym typeface="Arial" panose="020B0604020202020204"/>
              </a:defRPr>
            </a:lvl7pPr>
            <a:lvl8pPr marL="3200400" marR="0" lvl="7" algn="l" defTabSz="457200" rtl="0" eaLnBrk="1" latinLnBrk="0" hangingPunct="1">
              <a:lnSpc>
                <a:spcPct val="100000"/>
              </a:lnSpc>
              <a:spcBef>
                <a:spcPct val="0"/>
              </a:spcBef>
              <a:spcAft>
                <a:spcPct val="0"/>
              </a:spcAft>
              <a:buClr>
                <a:srgbClr val="000000"/>
              </a:buClr>
              <a:buFont typeface="Arial" panose="020B0604020202020204"/>
              <a:defRPr sz="1400" b="0" i="0" u="none" strike="noStrike" kern="1200" cap="none">
                <a:solidFill>
                  <a:srgbClr val="000000"/>
                </a:solidFill>
                <a:latin typeface="Arial" panose="020B0604020202020204"/>
                <a:ea typeface="Arial" panose="020B0604020202020204"/>
                <a:cs typeface="Arial" panose="020B0604020202020204"/>
                <a:sym typeface="Arial" panose="020B0604020202020204"/>
              </a:defRPr>
            </a:lvl8pPr>
            <a:lvl9pPr marL="3657600" marR="0" lvl="8" algn="l" defTabSz="457200" rtl="0" eaLnBrk="1" latinLnBrk="0" hangingPunct="1">
              <a:lnSpc>
                <a:spcPct val="100000"/>
              </a:lnSpc>
              <a:spcBef>
                <a:spcPct val="0"/>
              </a:spcBef>
              <a:spcAft>
                <a:spcPct val="0"/>
              </a:spcAft>
              <a:buClr>
                <a:srgbClr val="000000"/>
              </a:buClr>
              <a:buFont typeface="Arial" panose="020B0604020202020204"/>
              <a:defRPr sz="1400" b="0" i="0" u="none" strike="noStrike" kern="1200" cap="none">
                <a:solidFill>
                  <a:srgbClr val="000000"/>
                </a:solidFill>
                <a:latin typeface="Arial" panose="020B0604020202020204"/>
                <a:ea typeface="Arial" panose="020B0604020202020204"/>
                <a:cs typeface="Arial" panose="020B0604020202020204"/>
                <a:sym typeface="Arial" panose="020B0604020202020204"/>
              </a:defRPr>
            </a:lvl9pPr>
          </a:lstStyle>
          <a:p>
            <a:pPr algn="ctr">
              <a:buClr>
                <a:srgbClr val="800000"/>
              </a:buClr>
              <a:buSzPts val="1800"/>
              <a:buFont typeface="Times New Roman" panose="02020603050405020304"/>
              <a:buNone/>
            </a:pPr>
            <a:r>
              <a:rPr lang="en-US" sz="1600" b="1" dirty="0">
                <a:solidFill>
                  <a:srgbClr val="002060"/>
                </a:solidFill>
                <a:latin typeface="Times New Roman" panose="02020603050405020304"/>
                <a:ea typeface="Times New Roman" panose="02020603050405020304"/>
                <a:cs typeface="Times New Roman" panose="02020603050405020304"/>
                <a:sym typeface="Times New Roman" panose="02020603050405020304"/>
              </a:rPr>
              <a:t> </a:t>
            </a:r>
            <a:endParaRPr sz="1600" dirty="0">
              <a:solidFill>
                <a:srgbClr val="002060"/>
              </a:solidFill>
              <a:latin typeface="Calibri" panose="020F0502020204030204"/>
              <a:ea typeface="Calibri" panose="020F0502020204030204"/>
              <a:cs typeface="Calibri" panose="020F0502020204030204"/>
              <a:sym typeface="Calibri" panose="020F0502020204030204"/>
            </a:endParaRPr>
          </a:p>
          <a:p>
            <a:pPr algn="ctr">
              <a:buClr>
                <a:srgbClr val="800000"/>
              </a:buClr>
              <a:buSzPts val="2000"/>
              <a:buFont typeface="Times New Roman" panose="02020603050405020304"/>
              <a:buNone/>
            </a:pPr>
            <a:r>
              <a:rPr lang="en-US" sz="1600" b="1" dirty="0">
                <a:solidFill>
                  <a:srgbClr val="002060"/>
                </a:solidFill>
                <a:latin typeface="Times New Roman" panose="02020603050405020304"/>
                <a:ea typeface="Times New Roman" panose="02020603050405020304"/>
                <a:cs typeface="Times New Roman" panose="02020603050405020304"/>
                <a:sym typeface="Times New Roman" panose="02020603050405020304"/>
              </a:rPr>
              <a:t>DAYANANDA SAGAR ACADEMY OF TECHNOLOGY AND MANAGEMENT</a:t>
            </a:r>
            <a:endParaRPr sz="1600" dirty="0">
              <a:solidFill>
                <a:srgbClr val="002060"/>
              </a:solidFill>
              <a:latin typeface="Calibri" panose="020F0502020204030204"/>
              <a:ea typeface="Calibri" panose="020F0502020204030204"/>
              <a:cs typeface="Calibri" panose="020F0502020204030204"/>
              <a:sym typeface="Calibri" panose="020F0502020204030204"/>
            </a:endParaRPr>
          </a:p>
          <a:p>
            <a:pPr algn="ctr">
              <a:buClr>
                <a:srgbClr val="993300"/>
              </a:buClr>
              <a:buSzPts val="1800"/>
              <a:buFont typeface="Times New Roman" panose="02020603050405020304"/>
              <a:buNone/>
            </a:pPr>
            <a:r>
              <a:rPr lang="en-US" sz="1600" dirty="0">
                <a:solidFill>
                  <a:srgbClr val="002060"/>
                </a:solidFill>
                <a:latin typeface="Times New Roman" panose="02020603050405020304"/>
                <a:ea typeface="Times New Roman" panose="02020603050405020304"/>
                <a:cs typeface="Times New Roman" panose="02020603050405020304"/>
                <a:sym typeface="Times New Roman" panose="02020603050405020304"/>
              </a:rPr>
              <a:t>   </a:t>
            </a:r>
            <a:r>
              <a:rPr lang="en-US" sz="1600" dirty="0" err="1">
                <a:solidFill>
                  <a:srgbClr val="002060"/>
                </a:solidFill>
                <a:latin typeface="Times New Roman" panose="02020603050405020304"/>
                <a:ea typeface="Times New Roman" panose="02020603050405020304"/>
                <a:cs typeface="Times New Roman" panose="02020603050405020304"/>
                <a:sym typeface="Times New Roman" panose="02020603050405020304"/>
              </a:rPr>
              <a:t>Udayapura</a:t>
            </a:r>
            <a:r>
              <a:rPr lang="en-US" sz="1600" dirty="0">
                <a:solidFill>
                  <a:srgbClr val="002060"/>
                </a:solidFill>
                <a:latin typeface="Times New Roman" panose="02020603050405020304"/>
                <a:ea typeface="Times New Roman" panose="02020603050405020304"/>
                <a:cs typeface="Times New Roman" panose="02020603050405020304"/>
                <a:sym typeface="Times New Roman" panose="02020603050405020304"/>
              </a:rPr>
              <a:t>, </a:t>
            </a:r>
            <a:r>
              <a:rPr lang="en-US" sz="1600" dirty="0" err="1">
                <a:solidFill>
                  <a:srgbClr val="002060"/>
                </a:solidFill>
                <a:latin typeface="Times New Roman" panose="02020603050405020304"/>
                <a:ea typeface="Times New Roman" panose="02020603050405020304"/>
                <a:cs typeface="Times New Roman" panose="02020603050405020304"/>
                <a:sym typeface="Times New Roman" panose="02020603050405020304"/>
              </a:rPr>
              <a:t>Kanakapura</a:t>
            </a:r>
            <a:r>
              <a:rPr lang="en-US" sz="1600" dirty="0">
                <a:solidFill>
                  <a:srgbClr val="002060"/>
                </a:solidFill>
                <a:latin typeface="Times New Roman" panose="02020603050405020304"/>
                <a:ea typeface="Times New Roman" panose="02020603050405020304"/>
                <a:cs typeface="Times New Roman" panose="02020603050405020304"/>
                <a:sym typeface="Times New Roman" panose="02020603050405020304"/>
              </a:rPr>
              <a:t> Road, Bangalore-560082</a:t>
            </a:r>
            <a:endParaRPr sz="1600" dirty="0">
              <a:solidFill>
                <a:srgbClr val="002060"/>
              </a:solidFill>
              <a:latin typeface="Times New Roman" panose="02020603050405020304"/>
              <a:ea typeface="Times New Roman" panose="02020603050405020304"/>
              <a:cs typeface="Times New Roman" panose="02020603050405020304"/>
              <a:sym typeface="Times New Roman" panose="02020603050405020304"/>
            </a:endParaRPr>
          </a:p>
          <a:p>
            <a:pPr algn="ctr">
              <a:buClr>
                <a:srgbClr val="993300"/>
              </a:buClr>
              <a:buSzPts val="1800"/>
              <a:buFont typeface="Times New Roman" panose="02020603050405020304"/>
              <a:buNone/>
            </a:pPr>
            <a:r>
              <a:rPr lang="en-US" sz="1600" dirty="0">
                <a:solidFill>
                  <a:srgbClr val="002060"/>
                </a:solidFill>
                <a:latin typeface="Times New Roman" panose="02020603050405020304"/>
                <a:ea typeface="Times New Roman" panose="02020603050405020304"/>
                <a:cs typeface="Times New Roman" panose="02020603050405020304"/>
                <a:sym typeface="Times New Roman" panose="02020603050405020304"/>
              </a:rPr>
              <a:t>2023 - 2024</a:t>
            </a:r>
            <a:endParaRPr sz="1600" dirty="0">
              <a:solidFill>
                <a:srgbClr val="002060"/>
              </a:solidFill>
              <a:latin typeface="Times New Roman" panose="02020603050405020304"/>
              <a:ea typeface="Times New Roman" panose="02020603050405020304"/>
              <a:cs typeface="Times New Roman" panose="02020603050405020304"/>
              <a:sym typeface="Times New Roman" panose="02020603050405020304"/>
            </a:endParaRPr>
          </a:p>
          <a:p>
            <a:pPr algn="ctr">
              <a:buSzPts val="1600"/>
            </a:pPr>
            <a:r>
              <a:rPr lang="en-US" sz="1600" b="1" dirty="0">
                <a:solidFill>
                  <a:srgbClr val="002060"/>
                </a:solidFill>
                <a:latin typeface="Times New Roman" panose="02020603050405020304"/>
                <a:ea typeface="Times New Roman" panose="02020603050405020304"/>
                <a:cs typeface="Times New Roman" panose="02020603050405020304"/>
                <a:sym typeface="Times New Roman" panose="02020603050405020304"/>
              </a:rPr>
              <a:t>              DEPARTMENT OF ELECTRONICS AND COMMUNICATION ENGINEERING</a:t>
            </a:r>
            <a:endParaRPr sz="1600" b="1" dirty="0">
              <a:solidFill>
                <a:srgbClr val="002060"/>
              </a:solidFill>
              <a:latin typeface="Times New Roman" panose="02020603050405020304"/>
              <a:ea typeface="Times New Roman" panose="02020603050405020304"/>
              <a:cs typeface="Times New Roman" panose="02020603050405020304"/>
              <a:sym typeface="Times New Roman" panose="02020603050405020304"/>
            </a:endParaRPr>
          </a:p>
          <a:p>
            <a:pPr algn="ctr">
              <a:buSzPts val="1600"/>
            </a:pPr>
            <a:r>
              <a:rPr lang="en-US" sz="1600" b="1" dirty="0">
                <a:solidFill>
                  <a:srgbClr val="002060"/>
                </a:solidFill>
                <a:latin typeface="Times New Roman" panose="02020603050405020304"/>
                <a:ea typeface="Times New Roman" panose="02020603050405020304"/>
                <a:cs typeface="Times New Roman" panose="02020603050405020304"/>
                <a:sym typeface="Times New Roman" panose="02020603050405020304"/>
              </a:rPr>
              <a:t>     </a:t>
            </a:r>
            <a:endParaRPr sz="1600" dirty="0">
              <a:solidFill>
                <a:srgbClr val="002060"/>
              </a:solidFill>
              <a:latin typeface="Rockwell" panose="02060603020205020403"/>
              <a:ea typeface="Rockwell" panose="02060603020205020403"/>
              <a:cs typeface="Rockwell" panose="02060603020205020403"/>
              <a:sym typeface="Rockwell" panose="02060603020205020403"/>
            </a:endParaRPr>
          </a:p>
        </p:txBody>
      </p:sp>
      <p:sp>
        <p:nvSpPr>
          <p:cNvPr id="6" name="TextBox 5"/>
          <p:cNvSpPr txBox="1"/>
          <p:nvPr/>
        </p:nvSpPr>
        <p:spPr>
          <a:xfrm>
            <a:off x="3554505" y="3075057"/>
            <a:ext cx="5082989" cy="70675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altLang="en-IN" sz="2000" b="1" dirty="0">
                <a:solidFill>
                  <a:srgbClr val="002060"/>
                </a:solidFill>
                <a:latin typeface="Times New Roman" panose="02020603050405020304" pitchFamily="18" charset="0"/>
                <a:ea typeface="Calibri" panose="020F0502020204030204"/>
                <a:cs typeface="Times New Roman" panose="02020603050405020304" pitchFamily="18" charset="0"/>
              </a:rPr>
              <a:t>Major P</a:t>
            </a:r>
            <a:r>
              <a:rPr lang="en-IN" sz="2000" b="1" dirty="0">
                <a:solidFill>
                  <a:srgbClr val="002060"/>
                </a:solidFill>
                <a:latin typeface="Times New Roman" panose="02020603050405020304" pitchFamily="18" charset="0"/>
                <a:ea typeface="Calibri" panose="020F0502020204030204"/>
                <a:cs typeface="Times New Roman" panose="02020603050405020304" pitchFamily="18" charset="0"/>
              </a:rPr>
              <a:t>roject(18ECP</a:t>
            </a:r>
            <a:r>
              <a:rPr lang="en-US" altLang="en-IN" sz="2000" b="1" dirty="0">
                <a:solidFill>
                  <a:srgbClr val="002060"/>
                </a:solidFill>
                <a:latin typeface="Times New Roman" panose="02020603050405020304" pitchFamily="18" charset="0"/>
                <a:ea typeface="Calibri" panose="020F0502020204030204"/>
                <a:cs typeface="Times New Roman" panose="02020603050405020304" pitchFamily="18" charset="0"/>
              </a:rPr>
              <a:t>83</a:t>
            </a:r>
            <a:r>
              <a:rPr lang="en-IN" sz="2000" b="1" dirty="0">
                <a:solidFill>
                  <a:srgbClr val="002060"/>
                </a:solidFill>
                <a:latin typeface="Times New Roman" panose="02020603050405020304" pitchFamily="18" charset="0"/>
                <a:ea typeface="Calibri" panose="020F0502020204030204"/>
                <a:cs typeface="Times New Roman" panose="02020603050405020304" pitchFamily="18" charset="0"/>
              </a:rPr>
              <a:t>)</a:t>
            </a:r>
          </a:p>
          <a:p>
            <a:pPr algn="ctr"/>
            <a:r>
              <a:rPr lang="en-IN" sz="2000" b="1" dirty="0">
                <a:solidFill>
                  <a:srgbClr val="002060"/>
                </a:solidFill>
                <a:latin typeface="Times New Roman" panose="02020603050405020304" pitchFamily="18" charset="0"/>
                <a:ea typeface="Calibri" panose="020F0502020204030204"/>
                <a:cs typeface="Times New Roman" panose="02020603050405020304" pitchFamily="18" charset="0"/>
              </a:rPr>
              <a:t>Review-II</a:t>
            </a:r>
          </a:p>
        </p:txBody>
      </p:sp>
      <p:sp>
        <p:nvSpPr>
          <p:cNvPr id="12" name="Google Shape;79;g1264341b6a2_0_7"/>
          <p:cNvSpPr txBox="1"/>
          <p:nvPr/>
        </p:nvSpPr>
        <p:spPr>
          <a:xfrm rot="290" flipH="1">
            <a:off x="853738" y="4442008"/>
            <a:ext cx="3552900" cy="1477297"/>
          </a:xfrm>
          <a:prstGeom prst="rect">
            <a:avLst/>
          </a:prstGeom>
          <a:noFill/>
          <a:ln>
            <a:noFill/>
          </a:ln>
        </p:spPr>
        <p:txBody>
          <a:bodyPr spcFirstLastPara="1" wrap="square" lIns="91425" tIns="91425" rIns="91425" bIns="91425" anchor="t" anchorCtr="0">
            <a:spAutoFit/>
          </a:bodyPr>
          <a:lstStyle/>
          <a:p>
            <a:pPr algn="just" defTabSz="914400">
              <a:buClr>
                <a:srgbClr val="000000"/>
              </a:buClr>
              <a:buSzPts val="2000"/>
              <a:buFont typeface="Arial" panose="020B0604020202020204"/>
              <a:buNone/>
            </a:pPr>
            <a:r>
              <a:rPr lang="en-IN" sz="2000" dirty="0">
                <a:solidFill>
                  <a:srgbClr val="002060"/>
                </a:solidFill>
                <a:latin typeface="Times New Roman" panose="02020603050405020304"/>
                <a:ea typeface="Times New Roman" panose="02020603050405020304"/>
                <a:cs typeface="Times New Roman" panose="02020603050405020304"/>
                <a:sym typeface="Times New Roman" panose="02020603050405020304"/>
              </a:rPr>
              <a:t>Team members:</a:t>
            </a:r>
            <a:endParaRPr sz="2000" dirty="0">
              <a:solidFill>
                <a:srgbClr val="002060"/>
              </a:solidFill>
              <a:latin typeface="Times New Roman" panose="02020603050405020304"/>
              <a:ea typeface="Times New Roman" panose="02020603050405020304"/>
              <a:cs typeface="Times New Roman" panose="02020603050405020304"/>
              <a:sym typeface="Times New Roman" panose="02020603050405020304"/>
            </a:endParaRPr>
          </a:p>
          <a:p>
            <a:pPr algn="l">
              <a:lnSpc>
                <a:spcPct val="100000"/>
              </a:lnSpc>
            </a:pPr>
            <a:r>
              <a:rPr lang="en-US" sz="1600" dirty="0">
                <a:solidFill>
                  <a:schemeClr val="tx1"/>
                </a:solidFill>
                <a:latin typeface="Times New Roman" panose="02020603050405020304" pitchFamily="18" charset="0"/>
                <a:cs typeface="Times New Roman" panose="02020603050405020304" pitchFamily="18" charset="0"/>
              </a:rPr>
              <a:t>Aditi Jaiswal  - 1DT20EC003 </a:t>
            </a:r>
          </a:p>
          <a:p>
            <a:pPr algn="l">
              <a:lnSpc>
                <a:spcPct val="100000"/>
              </a:lnSpc>
            </a:pPr>
            <a:r>
              <a:rPr lang="en-US" sz="1600" dirty="0">
                <a:solidFill>
                  <a:schemeClr val="tx1"/>
                </a:solidFill>
                <a:latin typeface="Times New Roman" panose="02020603050405020304" pitchFamily="18" charset="0"/>
                <a:cs typeface="Times New Roman" panose="02020603050405020304" pitchFamily="18" charset="0"/>
              </a:rPr>
              <a:t>Aditi Mitra      - 1DT20EC004 </a:t>
            </a:r>
          </a:p>
          <a:p>
            <a:pPr algn="l">
              <a:lnSpc>
                <a:spcPct val="100000"/>
              </a:lnSpc>
            </a:pPr>
            <a:r>
              <a:rPr lang="en-US" sz="1600" dirty="0">
                <a:solidFill>
                  <a:schemeClr val="tx1"/>
                </a:solidFill>
                <a:latin typeface="Times New Roman" panose="02020603050405020304" pitchFamily="18" charset="0"/>
                <a:cs typeface="Times New Roman" panose="02020603050405020304" pitchFamily="18" charset="0"/>
              </a:rPr>
              <a:t>Damini Kashyap - 1DT20EC012</a:t>
            </a:r>
          </a:p>
          <a:p>
            <a:pPr algn="l">
              <a:lnSpc>
                <a:spcPct val="100000"/>
              </a:lnSpc>
            </a:pPr>
            <a:r>
              <a:rPr lang="en-US" sz="1600" dirty="0">
                <a:solidFill>
                  <a:schemeClr val="tx1"/>
                </a:solidFill>
                <a:latin typeface="Times New Roman" panose="02020603050405020304" pitchFamily="18" charset="0"/>
                <a:cs typeface="Times New Roman" panose="02020603050405020304" pitchFamily="18" charset="0"/>
              </a:rPr>
              <a:t>Diksha Kumari    -  1DT20EC013</a:t>
            </a:r>
          </a:p>
        </p:txBody>
      </p:sp>
      <p:sp>
        <p:nvSpPr>
          <p:cNvPr id="14" name="Google Shape;77;g1264341b6a2_0_7"/>
          <p:cNvSpPr txBox="1"/>
          <p:nvPr/>
        </p:nvSpPr>
        <p:spPr>
          <a:xfrm>
            <a:off x="8873700" y="4458120"/>
            <a:ext cx="3552900" cy="1508075"/>
          </a:xfrm>
          <a:prstGeom prst="rect">
            <a:avLst/>
          </a:prstGeom>
          <a:noFill/>
          <a:ln>
            <a:noFill/>
          </a:ln>
        </p:spPr>
        <p:txBody>
          <a:bodyPr spcFirstLastPara="1" wrap="square" lIns="91425" tIns="91425" rIns="91425" bIns="91425" anchor="t" anchorCtr="0">
            <a:spAutoFit/>
          </a:bodyPr>
          <a:lstStyle/>
          <a:p>
            <a:pPr defTabSz="914400">
              <a:buClr>
                <a:srgbClr val="000000"/>
              </a:buClr>
              <a:buSzPts val="1800"/>
              <a:buFont typeface="Arial" panose="020B0604020202020204"/>
              <a:buNone/>
            </a:pPr>
            <a:r>
              <a:rPr lang="en-US" sz="2000" dirty="0">
                <a:solidFill>
                  <a:srgbClr val="002060"/>
                </a:solidFill>
                <a:latin typeface="Times New Roman" panose="02020603050405020304"/>
                <a:ea typeface="Times New Roman" panose="02020603050405020304"/>
                <a:cs typeface="Times New Roman" panose="02020603050405020304"/>
                <a:sym typeface="Times New Roman" panose="02020603050405020304"/>
              </a:rPr>
              <a:t>Guide:</a:t>
            </a:r>
            <a:endParaRPr sz="2000" dirty="0">
              <a:solidFill>
                <a:srgbClr val="002060"/>
              </a:solidFill>
              <a:latin typeface="Times New Roman" panose="02020603050405020304"/>
              <a:ea typeface="Times New Roman" panose="02020603050405020304"/>
              <a:cs typeface="Times New Roman" panose="02020603050405020304"/>
              <a:sym typeface="Times New Roman" panose="02020603050405020304"/>
            </a:endParaRPr>
          </a:p>
          <a:p>
            <a:pPr defTabSz="914400">
              <a:buClr>
                <a:srgbClr val="000000"/>
              </a:buClr>
              <a:buSzPts val="1600"/>
              <a:buFont typeface="Arial" panose="020B0604020202020204"/>
              <a:buNone/>
            </a:pPr>
            <a:r>
              <a:rPr lang="en-US" sz="1600" dirty="0">
                <a:solidFill>
                  <a:srgbClr val="002060"/>
                </a:solidFill>
                <a:latin typeface="Times New Roman" panose="02020603050405020304"/>
                <a:ea typeface="Times New Roman" panose="02020603050405020304"/>
                <a:cs typeface="Times New Roman" panose="02020603050405020304"/>
                <a:sym typeface="Times New Roman" panose="02020603050405020304"/>
              </a:rPr>
              <a:t>Dr. Tripti R Kulkarni</a:t>
            </a:r>
          </a:p>
          <a:p>
            <a:pPr defTabSz="914400">
              <a:buClr>
                <a:srgbClr val="000000"/>
              </a:buClr>
              <a:buSzPts val="1600"/>
              <a:buFont typeface="Arial" panose="020B0604020202020204"/>
              <a:buNone/>
            </a:pPr>
            <a:r>
              <a:rPr lang="en-US" sz="1600" dirty="0">
                <a:solidFill>
                  <a:srgbClr val="002060"/>
                </a:solidFill>
                <a:latin typeface="Times New Roman" panose="02020603050405020304"/>
                <a:ea typeface="Times New Roman" panose="02020603050405020304"/>
                <a:cs typeface="Times New Roman" panose="02020603050405020304"/>
                <a:sym typeface="Times New Roman" panose="02020603050405020304"/>
              </a:rPr>
              <a:t>Assistant Professor,</a:t>
            </a:r>
          </a:p>
          <a:p>
            <a:pPr defTabSz="914400">
              <a:buClr>
                <a:srgbClr val="000000"/>
              </a:buClr>
              <a:buSzPts val="1600"/>
              <a:buFont typeface="Arial" panose="020B0604020202020204"/>
              <a:buNone/>
            </a:pPr>
            <a:r>
              <a:rPr lang="en-US" sz="1600" dirty="0">
                <a:solidFill>
                  <a:srgbClr val="002060"/>
                </a:solidFill>
                <a:latin typeface="Times New Roman" panose="02020603050405020304"/>
                <a:ea typeface="Times New Roman" panose="02020603050405020304"/>
                <a:cs typeface="Times New Roman" panose="02020603050405020304"/>
                <a:sym typeface="Times New Roman" panose="02020603050405020304"/>
              </a:rPr>
              <a:t>Department of ECE</a:t>
            </a:r>
            <a:endParaRPr lang="en-US" sz="1600" dirty="0">
              <a:solidFill>
                <a:srgbClr val="002060"/>
              </a:solidFill>
              <a:latin typeface="Arial" panose="020B0604020202020204"/>
              <a:ea typeface="Arial" panose="020B0604020202020204"/>
              <a:cs typeface="Arial" panose="020B0604020202020204"/>
              <a:sym typeface="Arial" panose="020B0604020202020204"/>
            </a:endParaRPr>
          </a:p>
          <a:p>
            <a:pPr defTabSz="914400">
              <a:buClr>
                <a:srgbClr val="000000"/>
              </a:buClr>
              <a:buSzPts val="1800"/>
              <a:buFont typeface="Arial" panose="020B0604020202020204"/>
              <a:buNone/>
            </a:pPr>
            <a:endParaRPr dirty="0">
              <a:solidFill>
                <a:srgbClr val="002060"/>
              </a:solidFill>
              <a:latin typeface="Times New Roman" panose="02020603050405020304"/>
              <a:ea typeface="Times New Roman" panose="02020603050405020304"/>
              <a:cs typeface="Times New Roman" panose="02020603050405020304"/>
              <a:sym typeface="Times New Roman" panose="02020603050405020304"/>
            </a:endParaRPr>
          </a:p>
        </p:txBody>
      </p:sp>
      <p:pic>
        <p:nvPicPr>
          <p:cNvPr id="3" name="Picture 2"/>
          <p:cNvPicPr>
            <a:picLocks noChangeAspect="1"/>
          </p:cNvPicPr>
          <p:nvPr/>
        </p:nvPicPr>
        <p:blipFill>
          <a:blip r:embed="rId3"/>
          <a:stretch>
            <a:fillRect/>
          </a:stretch>
        </p:blipFill>
        <p:spPr>
          <a:xfrm>
            <a:off x="1178846" y="2114838"/>
            <a:ext cx="9834305" cy="776231"/>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12068" y="245751"/>
            <a:ext cx="4657725" cy="707886"/>
          </a:xfrm>
          <a:prstGeom prst="rect">
            <a:avLst/>
          </a:prstGeom>
          <a:noFill/>
        </p:spPr>
        <p:txBody>
          <a:bodyPr wrap="square" rtlCol="0">
            <a:spAutoFit/>
          </a:bodyPr>
          <a:lstStyle/>
          <a:p>
            <a:r>
              <a:rPr lang="en-IN" sz="4000" dirty="0">
                <a:latin typeface="Times New Roman" panose="02020603050405020304" pitchFamily="18" charset="0"/>
                <a:cs typeface="Times New Roman" panose="02020603050405020304" pitchFamily="18" charset="0"/>
              </a:rPr>
              <a:t>Block Diagram</a:t>
            </a:r>
          </a:p>
        </p:txBody>
      </p:sp>
      <p:pic>
        <p:nvPicPr>
          <p:cNvPr id="3" name="Picture 2"/>
          <p:cNvPicPr>
            <a:picLocks noChangeAspect="1"/>
          </p:cNvPicPr>
          <p:nvPr/>
        </p:nvPicPr>
        <p:blipFill>
          <a:blip r:embed="rId2"/>
          <a:stretch>
            <a:fillRect/>
          </a:stretch>
        </p:blipFill>
        <p:spPr>
          <a:xfrm>
            <a:off x="3847682" y="584345"/>
            <a:ext cx="6910806" cy="568931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7" name="Picture 2056">
            <a:extLst>
              <a:ext uri="{FF2B5EF4-FFF2-40B4-BE49-F238E27FC236}">
                <a16:creationId xmlns:a16="http://schemas.microsoft.com/office/drawing/2014/main" id="{A5FB7CEC-31A2-0930-2BCE-F1001E2E06A4}"/>
              </a:ext>
            </a:extLst>
          </p:cNvPr>
          <p:cNvPicPr>
            <a:picLocks noChangeAspect="1"/>
          </p:cNvPicPr>
          <p:nvPr/>
        </p:nvPicPr>
        <p:blipFill>
          <a:blip r:embed="rId2"/>
          <a:stretch>
            <a:fillRect/>
          </a:stretch>
        </p:blipFill>
        <p:spPr>
          <a:xfrm>
            <a:off x="1051368" y="289959"/>
            <a:ext cx="10935843" cy="6278082"/>
          </a:xfrm>
          <a:prstGeom prst="rect">
            <a:avLst/>
          </a:prstGeom>
        </p:spPr>
      </p:pic>
      <p:sp>
        <p:nvSpPr>
          <p:cNvPr id="2058" name="TextBox 2057">
            <a:extLst>
              <a:ext uri="{FF2B5EF4-FFF2-40B4-BE49-F238E27FC236}">
                <a16:creationId xmlns:a16="http://schemas.microsoft.com/office/drawing/2014/main" id="{42E3A3CA-199E-376B-5A2B-B19E3157DAEE}"/>
              </a:ext>
            </a:extLst>
          </p:cNvPr>
          <p:cNvSpPr txBox="1"/>
          <p:nvPr/>
        </p:nvSpPr>
        <p:spPr>
          <a:xfrm>
            <a:off x="512068" y="245751"/>
            <a:ext cx="4657725" cy="1323439"/>
          </a:xfrm>
          <a:prstGeom prst="rect">
            <a:avLst/>
          </a:prstGeom>
          <a:noFill/>
        </p:spPr>
        <p:txBody>
          <a:bodyPr wrap="square" rtlCol="0">
            <a:spAutoFit/>
          </a:bodyPr>
          <a:lstStyle/>
          <a:p>
            <a:r>
              <a:rPr lang="en-IN" sz="4000" dirty="0">
                <a:latin typeface="Times New Roman" panose="02020603050405020304" pitchFamily="18" charset="0"/>
                <a:cs typeface="Times New Roman" panose="02020603050405020304" pitchFamily="18" charset="0"/>
              </a:rPr>
              <a:t>Pin Diagram of ESP32</a:t>
            </a:r>
          </a:p>
        </p:txBody>
      </p:sp>
    </p:spTree>
    <p:extLst>
      <p:ext uri="{BB962C8B-B14F-4D97-AF65-F5344CB8AC3E}">
        <p14:creationId xmlns:p14="http://schemas.microsoft.com/office/powerpoint/2010/main" val="6361351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0"/>
            <a:ext cx="10058400" cy="1450757"/>
          </a:xfrm>
        </p:spPr>
        <p:txBody>
          <a:bodyPr/>
          <a:lstStyle/>
          <a:p>
            <a:r>
              <a:rPr lang="en-IN" dirty="0">
                <a:latin typeface="Times New Roman" panose="02020603050405020304" pitchFamily="18" charset="0"/>
                <a:cs typeface="Times New Roman" panose="02020603050405020304" pitchFamily="18" charset="0"/>
              </a:rPr>
              <a:t>Methodology</a:t>
            </a:r>
          </a:p>
        </p:txBody>
      </p:sp>
      <p:sp>
        <p:nvSpPr>
          <p:cNvPr id="3" name="TextBox 2"/>
          <p:cNvSpPr txBox="1"/>
          <p:nvPr/>
        </p:nvSpPr>
        <p:spPr>
          <a:xfrm>
            <a:off x="895351" y="1771650"/>
            <a:ext cx="10677526" cy="5096510"/>
          </a:xfrm>
          <a:prstGeom prst="rect">
            <a:avLst/>
          </a:prstGeom>
          <a:noFill/>
        </p:spPr>
        <p:txBody>
          <a:bodyPr wrap="square" rtlCol="0">
            <a:spAutoFit/>
          </a:bodyPr>
          <a:lstStyle/>
          <a:p>
            <a:r>
              <a:rPr lang="en-US" sz="1600" b="1" dirty="0">
                <a:latin typeface="Times New Roman" panose="02020603050405020304" pitchFamily="18" charset="0"/>
                <a:cs typeface="Times New Roman" panose="02020603050405020304" pitchFamily="18" charset="0"/>
              </a:rPr>
              <a:t>1. Data Acquisition</a:t>
            </a:r>
          </a:p>
          <a:p>
            <a:r>
              <a:rPr lang="en-US" sz="1600" b="1" dirty="0">
                <a:latin typeface="Times New Roman" panose="02020603050405020304" pitchFamily="18" charset="0"/>
                <a:cs typeface="Times New Roman" panose="02020603050405020304" pitchFamily="18" charset="0"/>
              </a:rPr>
              <a:t>Sensor Deployment: Various sensors are deployed throughout the soil to collect real-time data</a:t>
            </a:r>
          </a:p>
          <a:p>
            <a:r>
              <a:rPr lang="en-US" sz="1600" b="1" dirty="0">
                <a:latin typeface="Times New Roman" panose="02020603050405020304" pitchFamily="18" charset="0"/>
                <a:cs typeface="Times New Roman" panose="02020603050405020304" pitchFamily="18" charset="0"/>
              </a:rPr>
              <a:t>Soil Moisture Sensor,  DHT11, IR Sensor</a:t>
            </a:r>
          </a:p>
          <a:p>
            <a:endParaRPr lang="en-US" sz="1600" b="1" dirty="0">
              <a:latin typeface="Times New Roman" panose="02020603050405020304" pitchFamily="18" charset="0"/>
              <a:cs typeface="Times New Roman" panose="02020603050405020304" pitchFamily="18" charset="0"/>
            </a:endParaRPr>
          </a:p>
          <a:p>
            <a:r>
              <a:rPr lang="en-US" sz="1600" b="1" dirty="0">
                <a:latin typeface="Times New Roman" panose="02020603050405020304" pitchFamily="18" charset="0"/>
                <a:cs typeface="Times New Roman" panose="02020603050405020304" pitchFamily="18" charset="0"/>
              </a:rPr>
              <a:t> 2. Data Transmission and Cloud Integration</a:t>
            </a:r>
          </a:p>
          <a:p>
            <a:r>
              <a:rPr lang="en-US" sz="1600" b="1" dirty="0">
                <a:latin typeface="Times New Roman" panose="02020603050405020304" pitchFamily="18" charset="0"/>
                <a:cs typeface="Times New Roman" panose="02020603050405020304" pitchFamily="18" charset="0"/>
              </a:rPr>
              <a:t>The ESP32 acts as a central hub, receiving data from the sensors and transmitting it to the cloud platform. We have used Thingspeak server to store and visualise the data.</a:t>
            </a:r>
          </a:p>
          <a:p>
            <a:endParaRPr lang="en-US" sz="1600" b="1" dirty="0">
              <a:latin typeface="Times New Roman" panose="02020603050405020304" pitchFamily="18" charset="0"/>
              <a:cs typeface="Times New Roman" panose="02020603050405020304" pitchFamily="18" charset="0"/>
            </a:endParaRPr>
          </a:p>
          <a:p>
            <a:r>
              <a:rPr lang="en-US" sz="1600" b="1" dirty="0">
                <a:latin typeface="Times New Roman" panose="02020603050405020304" pitchFamily="18" charset="0"/>
                <a:cs typeface="Times New Roman" panose="02020603050405020304" pitchFamily="18" charset="0"/>
              </a:rPr>
              <a:t>3.  Automation and Control</a:t>
            </a:r>
          </a:p>
          <a:p>
            <a:r>
              <a:rPr lang="en-US" sz="1600" b="1" dirty="0">
                <a:latin typeface="Times New Roman" panose="02020603050405020304" pitchFamily="18" charset="0"/>
                <a:cs typeface="Times New Roman" panose="02020603050405020304" pitchFamily="18" charset="0"/>
              </a:rPr>
              <a:t>The threshold value of moisture sensor determines whether the soil is dry or wet, based on that the motor turns ON and OFF thus implementing Smart Irrigation.</a:t>
            </a:r>
          </a:p>
          <a:p>
            <a:r>
              <a:rPr lang="en-US" sz="1600" b="1" dirty="0">
                <a:latin typeface="Times New Roman" panose="02020603050405020304" pitchFamily="18" charset="0"/>
                <a:cs typeface="Times New Roman" panose="02020603050405020304" pitchFamily="18" charset="0"/>
              </a:rPr>
              <a:t>The data from ThingSpeak server is being read into the ML model for Crop Recommendation System.</a:t>
            </a:r>
          </a:p>
          <a:p>
            <a:r>
              <a:rPr lang="en-US" sz="1600" b="1" dirty="0">
                <a:latin typeface="Times New Roman" panose="02020603050405020304" pitchFamily="18" charset="0"/>
                <a:cs typeface="Times New Roman" panose="02020603050405020304" pitchFamily="18" charset="0"/>
              </a:rPr>
              <a:t>Random Forest Algorithm is implemented to predict the crop favourable to grow in that soil.</a:t>
            </a:r>
          </a:p>
          <a:p>
            <a:r>
              <a:rPr lang="en-US" sz="1600" b="1" dirty="0">
                <a:latin typeface="Times New Roman" panose="02020603050405020304" pitchFamily="18" charset="0"/>
                <a:cs typeface="Times New Roman" panose="02020603050405020304" pitchFamily="18" charset="0"/>
              </a:rPr>
              <a:t>The predicted crop alongwith the other sensor data is being sent to the farmers on their Telegram as an alert notification system.</a:t>
            </a:r>
          </a:p>
          <a:p>
            <a:endParaRPr lang="en-US" sz="1600" b="1" dirty="0">
              <a:latin typeface="Times New Roman" panose="02020603050405020304" pitchFamily="18" charset="0"/>
              <a:cs typeface="Times New Roman" panose="02020603050405020304" pitchFamily="18" charset="0"/>
            </a:endParaRPr>
          </a:p>
          <a:p>
            <a:r>
              <a:rPr lang="en-US" sz="1600" b="1" dirty="0">
                <a:latin typeface="Times New Roman" panose="02020603050405020304" pitchFamily="18" charset="0"/>
                <a:cs typeface="Times New Roman" panose="02020603050405020304" pitchFamily="18" charset="0"/>
              </a:rPr>
              <a:t>4.Renewable Source of energy integration:</a:t>
            </a:r>
          </a:p>
          <a:p>
            <a:r>
              <a:rPr lang="en-US" sz="1600" b="1" dirty="0">
                <a:latin typeface="Times New Roman" panose="02020603050405020304" pitchFamily="18" charset="0"/>
                <a:cs typeface="Times New Roman" panose="02020603050405020304" pitchFamily="18" charset="0"/>
              </a:rPr>
              <a:t>Solar panel is used to provide required power to the system. </a:t>
            </a:r>
          </a:p>
          <a:p>
            <a:endParaRPr lang="en-US" b="1" dirty="0">
              <a:latin typeface="Times New Roman" panose="02020603050405020304" pitchFamily="18" charset="0"/>
              <a:cs typeface="Times New Roman" panose="02020603050405020304" pitchFamily="18" charset="0"/>
            </a:endParaRPr>
          </a:p>
          <a:p>
            <a:pPr>
              <a:lnSpc>
                <a:spcPct val="107000"/>
              </a:lnSpc>
              <a:spcAft>
                <a:spcPts val="800"/>
              </a:spcAft>
            </a:pPr>
            <a:endParaRPr lang="en-IN"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735807" y="228600"/>
            <a:ext cx="3479006" cy="784830"/>
          </a:xfrm>
          <a:prstGeom prst="rect">
            <a:avLst/>
          </a:prstGeom>
          <a:noFill/>
        </p:spPr>
        <p:txBody>
          <a:bodyPr wrap="square" rtlCol="0">
            <a:spAutoFit/>
          </a:bodyPr>
          <a:lstStyle/>
          <a:p>
            <a:r>
              <a:rPr lang="en-IN" sz="4500" dirty="0">
                <a:latin typeface="Times New Roman" panose="02020603050405020304" pitchFamily="18" charset="0"/>
                <a:cs typeface="Times New Roman" panose="02020603050405020304" pitchFamily="18" charset="0"/>
              </a:rPr>
              <a:t>Flowchart</a:t>
            </a:r>
          </a:p>
        </p:txBody>
      </p:sp>
      <p:pic>
        <p:nvPicPr>
          <p:cNvPr id="5" name="Picture 4"/>
          <p:cNvPicPr>
            <a:picLocks noChangeAspect="1"/>
          </p:cNvPicPr>
          <p:nvPr/>
        </p:nvPicPr>
        <p:blipFill>
          <a:blip r:embed="rId2"/>
          <a:srcRect l="32292" t="23704" r="38819" b="8519"/>
          <a:stretch>
            <a:fillRect/>
          </a:stretch>
        </p:blipFill>
        <p:spPr>
          <a:xfrm>
            <a:off x="4215130" y="228600"/>
            <a:ext cx="5811520" cy="605028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nvSpPr>
        <p:spPr>
          <a:xfrm>
            <a:off x="1066800" y="367652"/>
            <a:ext cx="10058400" cy="1429181"/>
          </a:xfrm>
          <a:prstGeom prst="rect">
            <a:avLst/>
          </a:prstGeom>
        </p:spPr>
        <p:txBody>
          <a:bodyPr vert="horz" lIns="91440" tIns="45720" rIns="91440" bIns="45720" rtlCol="0" anchor="b">
            <a:normAutofit/>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IN" dirty="0">
                <a:solidFill>
                  <a:schemeClr val="tx1"/>
                </a:solidFill>
                <a:latin typeface="Times New Roman" panose="02020603050405020304" pitchFamily="18" charset="0"/>
                <a:cs typeface="Times New Roman" panose="02020603050405020304" pitchFamily="18" charset="0"/>
              </a:rPr>
              <a:t>Hardware and Software Requirements </a:t>
            </a:r>
          </a:p>
        </p:txBody>
      </p:sp>
      <p:sp>
        <p:nvSpPr>
          <p:cNvPr id="5" name="Content Placeholder 2"/>
          <p:cNvSpPr>
            <a:spLocks noGrp="1"/>
          </p:cNvSpPr>
          <p:nvPr/>
        </p:nvSpPr>
        <p:spPr>
          <a:xfrm>
            <a:off x="952500" y="1853984"/>
            <a:ext cx="10058400" cy="4268035"/>
          </a:xfrm>
          <a:prstGeom prst="rect">
            <a:avLst/>
          </a:prstGeom>
        </p:spPr>
        <p:txBody>
          <a:bodyPr vert="horz" lIns="0" tIns="45720" rIns="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175" indent="-18288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800" kern="1200">
                <a:solidFill>
                  <a:schemeClr val="tx1">
                    <a:lumMod val="75000"/>
                    <a:lumOff val="25000"/>
                  </a:schemeClr>
                </a:solidFill>
                <a:latin typeface="+mn-lt"/>
                <a:ea typeface="+mn-ea"/>
                <a:cs typeface="+mn-cs"/>
              </a:defRPr>
            </a:lvl2pPr>
            <a:lvl3pPr marL="567055" indent="-18288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3pPr>
            <a:lvl4pPr marL="749935" indent="-18288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4pPr>
            <a:lvl5pPr marL="932815" indent="-18288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5pPr>
            <a:lvl6pPr marL="109982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6pPr>
            <a:lvl7pPr marL="1299845"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7pPr>
            <a:lvl8pPr marL="149987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8pPr>
            <a:lvl9pPr marL="1699895"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9pPr>
          </a:lstStyle>
          <a:p>
            <a:r>
              <a:rPr lang="en-IN" sz="1800" b="1" dirty="0">
                <a:solidFill>
                  <a:schemeClr val="tx1"/>
                </a:solidFill>
                <a:latin typeface="Times New Roman" panose="02020603050405020304" pitchFamily="18" charset="0"/>
                <a:cs typeface="Times New Roman" panose="02020603050405020304" pitchFamily="18" charset="0"/>
              </a:rPr>
              <a:t>HARDWARE-                                                                                                       </a:t>
            </a:r>
          </a:p>
          <a:p>
            <a:pPr>
              <a:buFont typeface="Arial" panose="020B0604020202020204" pitchFamily="34" charset="0"/>
              <a:buChar char="•"/>
            </a:pPr>
            <a:r>
              <a:rPr lang="en-IN" sz="1800" dirty="0">
                <a:solidFill>
                  <a:schemeClr val="tx1"/>
                </a:solidFill>
                <a:latin typeface="Times New Roman" panose="02020603050405020304" pitchFamily="18" charset="0"/>
                <a:cs typeface="Times New Roman" panose="02020603050405020304" pitchFamily="18" charset="0"/>
              </a:rPr>
              <a:t>ESP32                                                                 </a:t>
            </a:r>
          </a:p>
          <a:p>
            <a:pPr>
              <a:buFont typeface="Arial" panose="020B0604020202020204" pitchFamily="34" charset="0"/>
              <a:buChar char="•"/>
            </a:pPr>
            <a:r>
              <a:rPr lang="en-IN" sz="1800" dirty="0">
                <a:solidFill>
                  <a:schemeClr val="tx1"/>
                </a:solidFill>
                <a:latin typeface="Times New Roman" panose="02020603050405020304" pitchFamily="18" charset="0"/>
                <a:cs typeface="Times New Roman" panose="02020603050405020304" pitchFamily="18" charset="0"/>
              </a:rPr>
              <a:t>Battery(12V)</a:t>
            </a:r>
          </a:p>
          <a:p>
            <a:pPr>
              <a:buFont typeface="Arial" panose="020B0604020202020204" pitchFamily="34" charset="0"/>
              <a:buChar char="•"/>
            </a:pPr>
            <a:r>
              <a:rPr lang="en-IN" sz="1800" dirty="0">
                <a:solidFill>
                  <a:schemeClr val="tx1"/>
                </a:solidFill>
                <a:latin typeface="Times New Roman" panose="02020603050405020304" pitchFamily="18" charset="0"/>
                <a:cs typeface="Times New Roman" panose="02020603050405020304" pitchFamily="18" charset="0"/>
              </a:rPr>
              <a:t>Power supply</a:t>
            </a:r>
          </a:p>
          <a:p>
            <a:pPr>
              <a:buFont typeface="Arial" panose="020B0604020202020204" pitchFamily="34" charset="0"/>
              <a:buChar char="•"/>
            </a:pPr>
            <a:r>
              <a:rPr lang="en-IN" sz="1800" dirty="0">
                <a:solidFill>
                  <a:schemeClr val="tx1"/>
                </a:solidFill>
                <a:latin typeface="Times New Roman" panose="02020603050405020304" pitchFamily="18" charset="0"/>
                <a:cs typeface="Times New Roman" panose="02020603050405020304" pitchFamily="18" charset="0"/>
              </a:rPr>
              <a:t>LCD(16X2)</a:t>
            </a:r>
          </a:p>
          <a:p>
            <a:pPr>
              <a:buFont typeface="Arial" panose="020B0604020202020204" pitchFamily="34" charset="0"/>
              <a:buChar char="•"/>
            </a:pPr>
            <a:r>
              <a:rPr lang="en-IN" sz="1800" dirty="0">
                <a:solidFill>
                  <a:schemeClr val="tx1"/>
                </a:solidFill>
                <a:latin typeface="Times New Roman" panose="02020603050405020304" pitchFamily="18" charset="0"/>
                <a:cs typeface="Times New Roman" panose="02020603050405020304" pitchFamily="18" charset="0"/>
              </a:rPr>
              <a:t>Solar Panel</a:t>
            </a:r>
          </a:p>
          <a:p>
            <a:pPr>
              <a:buFont typeface="Arial" panose="020B0604020202020204" pitchFamily="34" charset="0"/>
              <a:buChar char="•"/>
            </a:pPr>
            <a:r>
              <a:rPr lang="en-IN" sz="1800" dirty="0">
                <a:solidFill>
                  <a:schemeClr val="tx1"/>
                </a:solidFill>
                <a:latin typeface="Times New Roman" panose="02020603050405020304" pitchFamily="18" charset="0"/>
                <a:cs typeface="Times New Roman" panose="02020603050405020304" pitchFamily="18" charset="0"/>
              </a:rPr>
              <a:t>Sensors(Soil moisture,DHT11,IR Sensor)</a:t>
            </a:r>
          </a:p>
          <a:p>
            <a:pPr>
              <a:buFont typeface="Arial" panose="020B0604020202020204" pitchFamily="34" charset="0"/>
              <a:buChar char="•"/>
            </a:pPr>
            <a:r>
              <a:rPr lang="en-IN" sz="1800" dirty="0">
                <a:solidFill>
                  <a:schemeClr val="tx1"/>
                </a:solidFill>
                <a:latin typeface="Times New Roman" panose="02020603050405020304" pitchFamily="18" charset="0"/>
                <a:cs typeface="Times New Roman" panose="02020603050405020304" pitchFamily="18" charset="0"/>
              </a:rPr>
              <a:t>PH meter</a:t>
            </a:r>
          </a:p>
          <a:p>
            <a:pPr>
              <a:buFont typeface="Arial" panose="020B0604020202020204" pitchFamily="34" charset="0"/>
              <a:buChar char="•"/>
            </a:pPr>
            <a:r>
              <a:rPr lang="en-IN" sz="1800" dirty="0">
                <a:solidFill>
                  <a:schemeClr val="tx1"/>
                </a:solidFill>
                <a:latin typeface="Times New Roman" panose="02020603050405020304" pitchFamily="18" charset="0"/>
                <a:cs typeface="Times New Roman" panose="02020603050405020304" pitchFamily="18" charset="0"/>
              </a:rPr>
              <a:t>Relay</a:t>
            </a:r>
          </a:p>
          <a:p>
            <a:pPr>
              <a:buFont typeface="Arial" panose="020B0604020202020204" pitchFamily="34" charset="0"/>
              <a:buChar char="•"/>
            </a:pPr>
            <a:r>
              <a:rPr lang="en-IN" sz="1800" dirty="0">
                <a:solidFill>
                  <a:schemeClr val="tx1"/>
                </a:solidFill>
                <a:latin typeface="Times New Roman" panose="02020603050405020304" pitchFamily="18" charset="0"/>
                <a:cs typeface="Times New Roman" panose="02020603050405020304" pitchFamily="18" charset="0"/>
              </a:rPr>
              <a:t>Pump</a:t>
            </a:r>
          </a:p>
        </p:txBody>
      </p:sp>
      <p:sp>
        <p:nvSpPr>
          <p:cNvPr id="6" name="TextBox 5"/>
          <p:cNvSpPr txBox="1"/>
          <p:nvPr/>
        </p:nvSpPr>
        <p:spPr>
          <a:xfrm>
            <a:off x="7715249" y="1853985"/>
            <a:ext cx="4043363" cy="1477328"/>
          </a:xfrm>
          <a:prstGeom prst="rect">
            <a:avLst/>
          </a:prstGeom>
          <a:noFill/>
        </p:spPr>
        <p:txBody>
          <a:bodyPr wrap="square" rtlCol="0">
            <a:spAutoFit/>
          </a:bodyPr>
          <a:lstStyle/>
          <a:p>
            <a:r>
              <a:rPr lang="en-IN" sz="1800" b="1" dirty="0">
                <a:latin typeface="Times New Roman" panose="02020603050405020304" pitchFamily="18" charset="0"/>
                <a:cs typeface="Times New Roman" panose="02020603050405020304" pitchFamily="18" charset="0"/>
              </a:rPr>
              <a:t>SOFTWARE-</a:t>
            </a:r>
            <a:endParaRPr lang="en-IN" sz="18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dirty="0" err="1">
                <a:latin typeface="Times New Roman" panose="02020603050405020304" pitchFamily="18" charset="0"/>
                <a:cs typeface="Times New Roman" panose="02020603050405020304" pitchFamily="18" charset="0"/>
              </a:rPr>
              <a:t>ThingSpeak</a:t>
            </a:r>
            <a:r>
              <a:rPr lang="en-IN" dirty="0">
                <a:latin typeface="Times New Roman" panose="02020603050405020304" pitchFamily="18" charset="0"/>
                <a:cs typeface="Times New Roman" panose="02020603050405020304" pitchFamily="18" charset="0"/>
              </a:rPr>
              <a:t> server</a:t>
            </a:r>
          </a:p>
          <a:p>
            <a:pPr marL="285750" indent="-285750">
              <a:buFont typeface="Arial" panose="020B0604020202020204" pitchFamily="34" charset="0"/>
              <a:buChar char="•"/>
            </a:pPr>
            <a:r>
              <a:rPr lang="en-IN" sz="1800" dirty="0">
                <a:latin typeface="Times New Roman" panose="02020603050405020304" pitchFamily="18" charset="0"/>
                <a:cs typeface="Times New Roman" panose="02020603050405020304" pitchFamily="18" charset="0"/>
              </a:rPr>
              <a:t>Arduino IDE</a:t>
            </a:r>
            <a:r>
              <a:rPr lang="en-IN" dirty="0">
                <a:latin typeface="Times New Roman" panose="02020603050405020304" pitchFamily="18" charset="0"/>
                <a:cs typeface="Times New Roman" panose="02020603050405020304" pitchFamily="18" charset="0"/>
              </a:rPr>
              <a:t> programmed in C</a:t>
            </a:r>
          </a:p>
          <a:p>
            <a:pPr marL="285750" indent="-285750">
              <a:buFont typeface="Arial" panose="020B0604020202020204" pitchFamily="34" charset="0"/>
              <a:buChar char="•"/>
            </a:pPr>
            <a:r>
              <a:rPr lang="en-IN" sz="1800" dirty="0">
                <a:latin typeface="Times New Roman" panose="02020603050405020304" pitchFamily="18" charset="0"/>
                <a:cs typeface="Times New Roman" panose="02020603050405020304" pitchFamily="18" charset="0"/>
              </a:rPr>
              <a:t>Python </a:t>
            </a:r>
            <a:r>
              <a:rPr lang="en-IN" dirty="0">
                <a:latin typeface="Times New Roman" panose="02020603050405020304" pitchFamily="18" charset="0"/>
                <a:cs typeface="Times New Roman" panose="02020603050405020304" pitchFamily="18" charset="0"/>
              </a:rPr>
              <a:t>IDLE 3.7</a:t>
            </a:r>
            <a:endParaRPr lang="en-IN" sz="1800" dirty="0">
              <a:latin typeface="Times New Roman" panose="02020603050405020304" pitchFamily="18" charset="0"/>
              <a:cs typeface="Times New Roman" panose="02020603050405020304" pitchFamily="18" charset="0"/>
            </a:endParaRPr>
          </a:p>
          <a:p>
            <a:endParaRPr lang="en-IN"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solidFill>
                  <a:schemeClr val="tx1"/>
                </a:solidFill>
                <a:latin typeface="Times New Roman" panose="02020603050405020304" pitchFamily="18" charset="0"/>
                <a:cs typeface="Times New Roman" panose="02020603050405020304" pitchFamily="18" charset="0"/>
              </a:rPr>
              <a:t>Project Implementation</a:t>
            </a:r>
          </a:p>
        </p:txBody>
      </p:sp>
      <p:pic>
        <p:nvPicPr>
          <p:cNvPr id="5" name="Content Placeholder 4"/>
          <p:cNvPicPr>
            <a:picLocks noGrp="1" noChangeAspect="1"/>
          </p:cNvPicPr>
          <p:nvPr>
            <p:ph idx="1"/>
          </p:nvPr>
        </p:nvPicPr>
        <p:blipFill rotWithShape="1">
          <a:blip r:embed="rId2"/>
          <a:srcRect l="8698" t="1717" b="6373"/>
          <a:stretch>
            <a:fillRect/>
          </a:stretch>
        </p:blipFill>
        <p:spPr>
          <a:xfrm>
            <a:off x="1277620" y="1737360"/>
            <a:ext cx="5359400" cy="4046348"/>
          </a:xfrm>
        </p:spPr>
      </p:pic>
      <p:sp>
        <p:nvSpPr>
          <p:cNvPr id="10" name="TextBox 9"/>
          <p:cNvSpPr txBox="1"/>
          <p:nvPr/>
        </p:nvSpPr>
        <p:spPr>
          <a:xfrm>
            <a:off x="3677920" y="5783708"/>
            <a:ext cx="5918200" cy="461665"/>
          </a:xfrm>
          <a:prstGeom prst="rect">
            <a:avLst/>
          </a:prstGeom>
          <a:noFill/>
        </p:spPr>
        <p:txBody>
          <a:bodyPr wrap="square" rtlCol="0">
            <a:spAutoFit/>
          </a:bodyPr>
          <a:lstStyle/>
          <a:p>
            <a:r>
              <a:rPr lang="en-IN" sz="2400" dirty="0">
                <a:latin typeface="Times New Roman" panose="02020603050405020304" pitchFamily="18" charset="0"/>
                <a:cs typeface="Times New Roman" panose="02020603050405020304" pitchFamily="18" charset="0"/>
              </a:rPr>
              <a:t>Hardware Implementation of Project</a:t>
            </a:r>
          </a:p>
        </p:txBody>
      </p:sp>
      <p:pic>
        <p:nvPicPr>
          <p:cNvPr id="12" name="Picture 11"/>
          <p:cNvPicPr>
            <a:picLocks noChangeAspect="1"/>
          </p:cNvPicPr>
          <p:nvPr/>
        </p:nvPicPr>
        <p:blipFill>
          <a:blip r:embed="rId3"/>
          <a:stretch>
            <a:fillRect/>
          </a:stretch>
        </p:blipFill>
        <p:spPr>
          <a:xfrm rot="5400000">
            <a:off x="7084314" y="2136522"/>
            <a:ext cx="4046347" cy="3248024"/>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22300" y="297934"/>
            <a:ext cx="6096000" cy="830997"/>
          </a:xfrm>
          <a:prstGeom prst="rect">
            <a:avLst/>
          </a:prstGeom>
          <a:noFill/>
        </p:spPr>
        <p:txBody>
          <a:bodyPr wrap="square">
            <a:spAutoFit/>
          </a:bodyPr>
          <a:lstStyle/>
          <a:p>
            <a:r>
              <a:rPr lang="en-IN" sz="4800" dirty="0">
                <a:solidFill>
                  <a:schemeClr val="tx1"/>
                </a:solidFill>
                <a:latin typeface="Times New Roman" panose="02020603050405020304" pitchFamily="18" charset="0"/>
                <a:cs typeface="Times New Roman" panose="02020603050405020304" pitchFamily="18" charset="0"/>
              </a:rPr>
              <a:t>Experimental Results</a:t>
            </a:r>
            <a:endParaRPr lang="en-IN" sz="4800" dirty="0"/>
          </a:p>
        </p:txBody>
      </p:sp>
      <p:pic>
        <p:nvPicPr>
          <p:cNvPr id="5" name="Content Placeholder 4"/>
          <p:cNvPicPr>
            <a:picLocks noChangeAspect="1"/>
          </p:cNvPicPr>
          <p:nvPr/>
        </p:nvPicPr>
        <p:blipFill rotWithShape="1">
          <a:blip r:embed="rId2"/>
          <a:srcRect l="11681" t="11379"/>
          <a:stretch>
            <a:fillRect/>
          </a:stretch>
        </p:blipFill>
        <p:spPr>
          <a:xfrm>
            <a:off x="2749550" y="1128931"/>
            <a:ext cx="6381750" cy="4802707"/>
          </a:xfrm>
          <a:prstGeom prst="rect">
            <a:avLst/>
          </a:prstGeom>
        </p:spPr>
      </p:pic>
      <p:sp>
        <p:nvSpPr>
          <p:cNvPr id="6" name="TextBox 5"/>
          <p:cNvSpPr txBox="1"/>
          <p:nvPr/>
        </p:nvSpPr>
        <p:spPr>
          <a:xfrm>
            <a:off x="4305300" y="5931638"/>
            <a:ext cx="6096000" cy="461665"/>
          </a:xfrm>
          <a:prstGeom prst="rect">
            <a:avLst/>
          </a:prstGeom>
          <a:noFill/>
        </p:spPr>
        <p:txBody>
          <a:bodyPr wrap="square">
            <a:spAutoFit/>
          </a:bodyPr>
          <a:lstStyle/>
          <a:p>
            <a:r>
              <a:rPr lang="en-IN" sz="2400" kern="1200" spc="-50" baseline="0" dirty="0">
                <a:solidFill>
                  <a:srgbClr val="000000"/>
                </a:solidFill>
                <a:effectLst/>
                <a:latin typeface="Times New Roman" panose="02020603050405020304" pitchFamily="18" charset="0"/>
                <a:ea typeface="+mj-ea"/>
                <a:cs typeface="Times New Roman" panose="02020603050405020304" pitchFamily="18" charset="0"/>
              </a:rPr>
              <a:t>Hardware setup when ON</a:t>
            </a:r>
            <a:endParaRPr lang="en-IN" sz="240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86180" y="263527"/>
            <a:ext cx="10058400" cy="1450757"/>
          </a:xfrm>
        </p:spPr>
        <p:txBody>
          <a:bodyPr/>
          <a:lstStyle/>
          <a:p>
            <a:r>
              <a:rPr lang="en-IN" dirty="0">
                <a:solidFill>
                  <a:schemeClr val="tx1"/>
                </a:solidFill>
                <a:latin typeface="Times New Roman" panose="02020603050405020304" pitchFamily="18" charset="0"/>
                <a:cs typeface="Times New Roman" panose="02020603050405020304" pitchFamily="18" charset="0"/>
              </a:rPr>
              <a:t>Experimental Results</a:t>
            </a:r>
          </a:p>
        </p:txBody>
      </p:sp>
      <p:pic>
        <p:nvPicPr>
          <p:cNvPr id="9" name="Content Placeholder 8"/>
          <p:cNvPicPr>
            <a:picLocks noGrp="1" noChangeAspect="1"/>
          </p:cNvPicPr>
          <p:nvPr>
            <p:ph idx="1"/>
          </p:nvPr>
        </p:nvPicPr>
        <p:blipFill rotWithShape="1">
          <a:blip r:embed="rId2"/>
          <a:srcRect l="9155" t="20114" r="5288" b="12115"/>
          <a:stretch>
            <a:fillRect/>
          </a:stretch>
        </p:blipFill>
        <p:spPr>
          <a:xfrm>
            <a:off x="1110117" y="2527301"/>
            <a:ext cx="4985883" cy="2962093"/>
          </a:xfrm>
        </p:spPr>
      </p:pic>
      <p:pic>
        <p:nvPicPr>
          <p:cNvPr id="11" name="Picture 10"/>
          <p:cNvPicPr>
            <a:picLocks noChangeAspect="1"/>
          </p:cNvPicPr>
          <p:nvPr/>
        </p:nvPicPr>
        <p:blipFill rotWithShape="1">
          <a:blip r:embed="rId3"/>
          <a:srcRect l="7407" t="16662" r="5926" b="13950"/>
          <a:stretch>
            <a:fillRect/>
          </a:stretch>
        </p:blipFill>
        <p:spPr>
          <a:xfrm>
            <a:off x="6477000" y="1920478"/>
            <a:ext cx="5092700" cy="3568916"/>
          </a:xfrm>
          <a:prstGeom prst="rect">
            <a:avLst/>
          </a:prstGeom>
        </p:spPr>
      </p:pic>
      <p:sp>
        <p:nvSpPr>
          <p:cNvPr id="12" name="TextBox 11"/>
          <p:cNvSpPr txBox="1"/>
          <p:nvPr/>
        </p:nvSpPr>
        <p:spPr>
          <a:xfrm>
            <a:off x="1389380" y="5600700"/>
            <a:ext cx="4985883" cy="461665"/>
          </a:xfrm>
          <a:prstGeom prst="rect">
            <a:avLst/>
          </a:prstGeom>
          <a:noFill/>
        </p:spPr>
        <p:txBody>
          <a:bodyPr wrap="square" rtlCol="0">
            <a:spAutoFit/>
          </a:bodyPr>
          <a:lstStyle/>
          <a:p>
            <a:r>
              <a:rPr lang="en-IN" sz="2400" dirty="0">
                <a:latin typeface="Times New Roman" panose="02020603050405020304" pitchFamily="18" charset="0"/>
                <a:cs typeface="Times New Roman" panose="02020603050405020304" pitchFamily="18" charset="0"/>
              </a:rPr>
              <a:t>LCD Display when the Soil is Dry</a:t>
            </a:r>
          </a:p>
        </p:txBody>
      </p:sp>
      <p:sp>
        <p:nvSpPr>
          <p:cNvPr id="15" name="TextBox 14"/>
          <p:cNvSpPr txBox="1"/>
          <p:nvPr/>
        </p:nvSpPr>
        <p:spPr>
          <a:xfrm>
            <a:off x="6863080" y="5489394"/>
            <a:ext cx="4985883" cy="830997"/>
          </a:xfrm>
          <a:prstGeom prst="rect">
            <a:avLst/>
          </a:prstGeom>
          <a:noFill/>
        </p:spPr>
        <p:txBody>
          <a:bodyPr wrap="square" rtlCol="0">
            <a:spAutoFit/>
          </a:bodyPr>
          <a:lstStyle/>
          <a:p>
            <a:r>
              <a:rPr lang="en-IN" sz="2400" dirty="0">
                <a:latin typeface="Times New Roman" panose="02020603050405020304" pitchFamily="18" charset="0"/>
                <a:cs typeface="Times New Roman" panose="02020603050405020304" pitchFamily="18" charset="0"/>
              </a:rPr>
              <a:t>LCD Display with T , H and NPK values</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kern="1200" spc="-50" baseline="0" dirty="0">
                <a:solidFill>
                  <a:srgbClr val="000000"/>
                </a:solidFill>
                <a:effectLst/>
                <a:latin typeface="Times New Roman" panose="02020603050405020304" pitchFamily="18" charset="0"/>
                <a:ea typeface="+mj-ea"/>
                <a:cs typeface="Times New Roman" panose="02020603050405020304" pitchFamily="18" charset="0"/>
              </a:rPr>
              <a:t>Experimental Results</a:t>
            </a:r>
            <a:endParaRPr lang="en-IN" dirty="0"/>
          </a:p>
        </p:txBody>
      </p:sp>
      <p:pic>
        <p:nvPicPr>
          <p:cNvPr id="5" name="Content Placeholder 4"/>
          <p:cNvPicPr>
            <a:picLocks noGrp="1" noChangeAspect="1"/>
          </p:cNvPicPr>
          <p:nvPr>
            <p:ph idx="1"/>
          </p:nvPr>
        </p:nvPicPr>
        <p:blipFill>
          <a:blip r:embed="rId2"/>
          <a:stretch>
            <a:fillRect/>
          </a:stretch>
        </p:blipFill>
        <p:spPr>
          <a:xfrm rot="5400000">
            <a:off x="1028700" y="2336403"/>
            <a:ext cx="4022725" cy="3017043"/>
          </a:xfrm>
        </p:spPr>
      </p:pic>
      <p:sp>
        <p:nvSpPr>
          <p:cNvPr id="11" name="TextBox 10"/>
          <p:cNvSpPr txBox="1"/>
          <p:nvPr/>
        </p:nvSpPr>
        <p:spPr>
          <a:xfrm>
            <a:off x="1727200" y="5856287"/>
            <a:ext cx="6096000" cy="460375"/>
          </a:xfrm>
          <a:prstGeom prst="rect">
            <a:avLst/>
          </a:prstGeom>
          <a:noFill/>
        </p:spPr>
        <p:txBody>
          <a:bodyPr wrap="square">
            <a:spAutoFit/>
          </a:bodyPr>
          <a:lstStyle/>
          <a:p>
            <a:pPr marL="0" algn="l" rtl="0" eaLnBrk="1" latinLnBrk="0" hangingPunct="1">
              <a:spcBef>
                <a:spcPts val="0"/>
              </a:spcBef>
              <a:spcAft>
                <a:spcPts val="0"/>
              </a:spcAft>
            </a:pPr>
            <a:r>
              <a:rPr lang="en-US" altLang="en-IN" sz="2400" dirty="0">
                <a:solidFill>
                  <a:srgbClr val="000000"/>
                </a:solidFill>
                <a:latin typeface="Times New Roman" panose="02020603050405020304" pitchFamily="18" charset="0"/>
                <a:cs typeface="Times New Roman" panose="02020603050405020304" pitchFamily="18" charset="0"/>
              </a:rPr>
              <a:t>pH</a:t>
            </a:r>
            <a:r>
              <a:rPr lang="en-IN" sz="2400" dirty="0">
                <a:solidFill>
                  <a:srgbClr val="000000"/>
                </a:solidFill>
                <a:latin typeface="Times New Roman" panose="02020603050405020304" pitchFamily="18" charset="0"/>
                <a:cs typeface="Times New Roman" panose="02020603050405020304" pitchFamily="18" charset="0"/>
              </a:rPr>
              <a:t> Value of the soil</a:t>
            </a:r>
            <a:endParaRPr lang="en-IN" sz="2400" dirty="0">
              <a:effectLst/>
            </a:endParaRPr>
          </a:p>
        </p:txBody>
      </p:sp>
      <p:pic>
        <p:nvPicPr>
          <p:cNvPr id="13" name="Picture 12"/>
          <p:cNvPicPr>
            <a:picLocks noChangeAspect="1"/>
          </p:cNvPicPr>
          <p:nvPr/>
        </p:nvPicPr>
        <p:blipFill rotWithShape="1">
          <a:blip r:embed="rId3"/>
          <a:srcRect l="20000" t="15432" r="8759" b="10532"/>
          <a:stretch>
            <a:fillRect/>
          </a:stretch>
        </p:blipFill>
        <p:spPr>
          <a:xfrm>
            <a:off x="5673451" y="1952070"/>
            <a:ext cx="4885681" cy="3808016"/>
          </a:xfrm>
          <a:prstGeom prst="rect">
            <a:avLst/>
          </a:prstGeom>
        </p:spPr>
      </p:pic>
      <p:sp>
        <p:nvSpPr>
          <p:cNvPr id="14" name="TextBox 13"/>
          <p:cNvSpPr txBox="1"/>
          <p:nvPr/>
        </p:nvSpPr>
        <p:spPr>
          <a:xfrm>
            <a:off x="5673451" y="5827075"/>
            <a:ext cx="6096000" cy="461665"/>
          </a:xfrm>
          <a:prstGeom prst="rect">
            <a:avLst/>
          </a:prstGeom>
          <a:noFill/>
        </p:spPr>
        <p:txBody>
          <a:bodyPr wrap="square">
            <a:spAutoFit/>
          </a:bodyPr>
          <a:lstStyle/>
          <a:p>
            <a:pPr marL="0" algn="l" rtl="0" eaLnBrk="1" latinLnBrk="0" hangingPunct="1">
              <a:spcBef>
                <a:spcPts val="0"/>
              </a:spcBef>
              <a:spcAft>
                <a:spcPts val="0"/>
              </a:spcAft>
            </a:pPr>
            <a:r>
              <a:rPr lang="en-IN" sz="2400" dirty="0">
                <a:solidFill>
                  <a:srgbClr val="000000"/>
                </a:solidFill>
                <a:latin typeface="Times New Roman" panose="02020603050405020304" pitchFamily="18" charset="0"/>
                <a:cs typeface="Times New Roman" panose="02020603050405020304" pitchFamily="18" charset="0"/>
              </a:rPr>
              <a:t>LCD Display when Animal is Detected</a:t>
            </a:r>
            <a:endParaRPr lang="en-IN" sz="2400" dirty="0">
              <a:effectLst/>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kern="1200" spc="-50" baseline="0" dirty="0">
                <a:solidFill>
                  <a:srgbClr val="000000"/>
                </a:solidFill>
                <a:effectLst/>
                <a:latin typeface="Times New Roman" panose="02020603050405020304" pitchFamily="18" charset="0"/>
                <a:ea typeface="+mj-ea"/>
                <a:cs typeface="Times New Roman" panose="02020603050405020304" pitchFamily="18" charset="0"/>
              </a:rPr>
              <a:t>Experimental Results</a:t>
            </a:r>
            <a:endParaRPr lang="en-IN" dirty="0"/>
          </a:p>
        </p:txBody>
      </p:sp>
      <p:sp>
        <p:nvSpPr>
          <p:cNvPr id="11" name="TextBox 10"/>
          <p:cNvSpPr txBox="1"/>
          <p:nvPr/>
        </p:nvSpPr>
        <p:spPr>
          <a:xfrm>
            <a:off x="1097280" y="5203833"/>
            <a:ext cx="6096000" cy="830997"/>
          </a:xfrm>
          <a:prstGeom prst="rect">
            <a:avLst/>
          </a:prstGeom>
          <a:noFill/>
        </p:spPr>
        <p:txBody>
          <a:bodyPr wrap="square">
            <a:spAutoFit/>
          </a:bodyPr>
          <a:lstStyle/>
          <a:p>
            <a:pPr marL="0" algn="l" rtl="0" eaLnBrk="1" latinLnBrk="0" hangingPunct="1">
              <a:spcBef>
                <a:spcPts val="0"/>
              </a:spcBef>
              <a:spcAft>
                <a:spcPts val="0"/>
              </a:spcAft>
            </a:pPr>
            <a:r>
              <a:rPr lang="en-IN" sz="2400" dirty="0">
                <a:solidFill>
                  <a:srgbClr val="000000"/>
                </a:solidFill>
                <a:latin typeface="Times New Roman" panose="02020603050405020304" pitchFamily="18" charset="0"/>
                <a:cs typeface="Times New Roman" panose="02020603050405020304" pitchFamily="18" charset="0"/>
              </a:rPr>
              <a:t>Real Time Graphical Representation of Humidity value in soil</a:t>
            </a:r>
            <a:endParaRPr lang="en-IN" sz="2400" dirty="0">
              <a:effectLst/>
            </a:endParaRPr>
          </a:p>
        </p:txBody>
      </p:sp>
      <p:sp>
        <p:nvSpPr>
          <p:cNvPr id="9" name="TextBox 8"/>
          <p:cNvSpPr txBox="1"/>
          <p:nvPr/>
        </p:nvSpPr>
        <p:spPr>
          <a:xfrm>
            <a:off x="6532880" y="5185426"/>
            <a:ext cx="6096000" cy="830997"/>
          </a:xfrm>
          <a:prstGeom prst="rect">
            <a:avLst/>
          </a:prstGeom>
          <a:noFill/>
        </p:spPr>
        <p:txBody>
          <a:bodyPr wrap="square">
            <a:spAutoFit/>
          </a:bodyPr>
          <a:lstStyle/>
          <a:p>
            <a:pPr marL="0" algn="l" rtl="0" eaLnBrk="1" latinLnBrk="0" hangingPunct="1">
              <a:spcBef>
                <a:spcPts val="0"/>
              </a:spcBef>
              <a:spcAft>
                <a:spcPts val="0"/>
              </a:spcAft>
            </a:pPr>
            <a:r>
              <a:rPr lang="en-IN" sz="2400" dirty="0">
                <a:solidFill>
                  <a:srgbClr val="000000"/>
                </a:solidFill>
                <a:latin typeface="Times New Roman" panose="02020603050405020304" pitchFamily="18" charset="0"/>
                <a:cs typeface="Times New Roman" panose="02020603050405020304" pitchFamily="18" charset="0"/>
              </a:rPr>
              <a:t>Real Time Graphical Representation of Temperature value in soil</a:t>
            </a:r>
            <a:endParaRPr lang="en-IN" sz="2400" dirty="0">
              <a:effectLst/>
            </a:endParaRPr>
          </a:p>
        </p:txBody>
      </p:sp>
      <p:pic>
        <p:nvPicPr>
          <p:cNvPr id="4" name="Picture 3"/>
          <p:cNvPicPr>
            <a:picLocks noChangeAspect="1"/>
          </p:cNvPicPr>
          <p:nvPr/>
        </p:nvPicPr>
        <p:blipFill rotWithShape="1">
          <a:blip r:embed="rId2"/>
          <a:srcRect l="10625" t="27593" r="21354" b="32407"/>
          <a:stretch>
            <a:fillRect/>
          </a:stretch>
        </p:blipFill>
        <p:spPr>
          <a:xfrm>
            <a:off x="928369" y="1755767"/>
            <a:ext cx="10740739" cy="3552833"/>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latin typeface="Times New Roman" panose="02020603050405020304" pitchFamily="18" charset="0"/>
                <a:cs typeface="Times New Roman" panose="02020603050405020304" pitchFamily="18" charset="0"/>
              </a:rPr>
              <a:t>Outline</a:t>
            </a:r>
          </a:p>
        </p:txBody>
      </p:sp>
      <p:sp>
        <p:nvSpPr>
          <p:cNvPr id="5" name="TextBox 4"/>
          <p:cNvSpPr txBox="1"/>
          <p:nvPr/>
        </p:nvSpPr>
        <p:spPr>
          <a:xfrm>
            <a:off x="1097280" y="1737360"/>
            <a:ext cx="6096000" cy="4092575"/>
          </a:xfrm>
          <a:prstGeom prst="rect">
            <a:avLst/>
          </a:prstGeom>
          <a:noFill/>
        </p:spPr>
        <p:txBody>
          <a:bodyPr wrap="square">
            <a:spAutoFit/>
          </a:bodyPr>
          <a:lstStyle/>
          <a:p>
            <a:pPr marL="457200" indent="-457200">
              <a:buFont typeface="Wingdings" panose="05000000000000000000" pitchFamily="2" charset="2"/>
              <a:buChar char="Ø"/>
            </a:pPr>
            <a:r>
              <a:rPr lang="en-IN" sz="2600" dirty="0">
                <a:latin typeface="Times New Roman" panose="02020603050405020304" pitchFamily="18" charset="0"/>
                <a:cs typeface="Times New Roman" panose="02020603050405020304" pitchFamily="18" charset="0"/>
              </a:rPr>
              <a:t>Introduction</a:t>
            </a:r>
          </a:p>
          <a:p>
            <a:pPr marL="457200" indent="-457200">
              <a:buFont typeface="Wingdings" panose="05000000000000000000" pitchFamily="2" charset="2"/>
              <a:buChar char="Ø"/>
            </a:pPr>
            <a:r>
              <a:rPr lang="en-IN" sz="2600" dirty="0">
                <a:latin typeface="Times New Roman" panose="02020603050405020304" pitchFamily="18" charset="0"/>
                <a:cs typeface="Times New Roman" panose="02020603050405020304" pitchFamily="18" charset="0"/>
              </a:rPr>
              <a:t>Problem Statement</a:t>
            </a:r>
          </a:p>
          <a:p>
            <a:pPr marL="457200" indent="-457200">
              <a:buFont typeface="Wingdings" panose="05000000000000000000" pitchFamily="2" charset="2"/>
              <a:buChar char="Ø"/>
            </a:pPr>
            <a:r>
              <a:rPr lang="en-IN" sz="2600" dirty="0">
                <a:latin typeface="Times New Roman" panose="02020603050405020304" pitchFamily="18" charset="0"/>
                <a:cs typeface="Times New Roman" panose="02020603050405020304" pitchFamily="18" charset="0"/>
              </a:rPr>
              <a:t>Objectives</a:t>
            </a:r>
          </a:p>
          <a:p>
            <a:pPr marL="457200" indent="-457200">
              <a:buFont typeface="Wingdings" panose="05000000000000000000" pitchFamily="2" charset="2"/>
              <a:buChar char="Ø"/>
            </a:pPr>
            <a:r>
              <a:rPr lang="en-IN" sz="2600" dirty="0">
                <a:latin typeface="Times New Roman" panose="02020603050405020304" pitchFamily="18" charset="0"/>
                <a:cs typeface="Times New Roman" panose="02020603050405020304" pitchFamily="18" charset="0"/>
              </a:rPr>
              <a:t>Block Diagram</a:t>
            </a:r>
          </a:p>
          <a:p>
            <a:pPr marL="457200" indent="-457200">
              <a:buFont typeface="Wingdings" panose="05000000000000000000" pitchFamily="2" charset="2"/>
              <a:buChar char="Ø"/>
            </a:pPr>
            <a:r>
              <a:rPr lang="en-IN" sz="2600" dirty="0">
                <a:latin typeface="Times New Roman" panose="02020603050405020304" pitchFamily="18" charset="0"/>
                <a:cs typeface="Times New Roman" panose="02020603050405020304" pitchFamily="18" charset="0"/>
              </a:rPr>
              <a:t>Methodology</a:t>
            </a:r>
          </a:p>
          <a:p>
            <a:pPr marL="457200" indent="-457200">
              <a:buFont typeface="Wingdings" panose="05000000000000000000" pitchFamily="2" charset="2"/>
              <a:buChar char="Ø"/>
            </a:pPr>
            <a:r>
              <a:rPr lang="en-IN" sz="2600" dirty="0">
                <a:latin typeface="Times New Roman" panose="02020603050405020304" pitchFamily="18" charset="0"/>
                <a:cs typeface="Times New Roman" panose="02020603050405020304" pitchFamily="18" charset="0"/>
              </a:rPr>
              <a:t>Flowchart</a:t>
            </a:r>
          </a:p>
          <a:p>
            <a:pPr marL="457200" indent="-457200">
              <a:buFont typeface="Wingdings" panose="05000000000000000000" pitchFamily="2" charset="2"/>
              <a:buChar char="Ø"/>
            </a:pPr>
            <a:r>
              <a:rPr lang="en-IN" sz="2600" dirty="0">
                <a:latin typeface="Times New Roman" panose="02020603050405020304" pitchFamily="18" charset="0"/>
                <a:cs typeface="Times New Roman" panose="02020603050405020304" pitchFamily="18" charset="0"/>
              </a:rPr>
              <a:t>Hardware and Software Requirement</a:t>
            </a:r>
          </a:p>
          <a:p>
            <a:pPr marL="457200" indent="-457200">
              <a:buFont typeface="Wingdings" panose="05000000000000000000" pitchFamily="2" charset="2"/>
              <a:buChar char="Ø"/>
            </a:pPr>
            <a:r>
              <a:rPr lang="en-US" altLang="en-IN" sz="2600" dirty="0">
                <a:latin typeface="Times New Roman" panose="02020603050405020304" pitchFamily="18" charset="0"/>
                <a:cs typeface="Times New Roman" panose="02020603050405020304" pitchFamily="18" charset="0"/>
              </a:rPr>
              <a:t>Quality Metrics</a:t>
            </a:r>
            <a:endParaRPr lang="en-IN" sz="2600" dirty="0">
              <a:latin typeface="Times New Roman" panose="02020603050405020304" pitchFamily="18" charset="0"/>
              <a:cs typeface="Times New Roman" panose="02020603050405020304" pitchFamily="18" charset="0"/>
            </a:endParaRPr>
          </a:p>
          <a:p>
            <a:pPr marL="457200" indent="-457200">
              <a:buFont typeface="Wingdings" panose="05000000000000000000" pitchFamily="2" charset="2"/>
              <a:buChar char="Ø"/>
            </a:pPr>
            <a:r>
              <a:rPr lang="en-IN" sz="2600" dirty="0">
                <a:latin typeface="Times New Roman" panose="02020603050405020304" pitchFamily="18" charset="0"/>
                <a:cs typeface="Times New Roman" panose="02020603050405020304" pitchFamily="18" charset="0"/>
              </a:rPr>
              <a:t>Conclusion</a:t>
            </a:r>
          </a:p>
          <a:p>
            <a:pPr marL="457200" indent="-457200">
              <a:buFont typeface="Wingdings" panose="05000000000000000000" pitchFamily="2" charset="2"/>
              <a:buChar char="Ø"/>
            </a:pPr>
            <a:r>
              <a:rPr lang="en-IN" sz="2600" dirty="0">
                <a:latin typeface="Times New Roman" panose="02020603050405020304" pitchFamily="18" charset="0"/>
                <a:cs typeface="Times New Roman" panose="02020603050405020304" pitchFamily="18" charset="0"/>
              </a:rPr>
              <a:t>References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kern="1200" spc="-50" baseline="0" dirty="0">
                <a:solidFill>
                  <a:srgbClr val="000000"/>
                </a:solidFill>
                <a:effectLst/>
                <a:latin typeface="Times New Roman" panose="02020603050405020304" pitchFamily="18" charset="0"/>
                <a:ea typeface="+mj-ea"/>
                <a:cs typeface="Times New Roman" panose="02020603050405020304" pitchFamily="18" charset="0"/>
              </a:rPr>
              <a:t>Experimental Results</a:t>
            </a:r>
            <a:endParaRPr lang="en-IN" dirty="0"/>
          </a:p>
        </p:txBody>
      </p:sp>
      <p:sp>
        <p:nvSpPr>
          <p:cNvPr id="11" name="TextBox 10"/>
          <p:cNvSpPr txBox="1"/>
          <p:nvPr/>
        </p:nvSpPr>
        <p:spPr>
          <a:xfrm>
            <a:off x="1097280" y="5203833"/>
            <a:ext cx="6096000" cy="830997"/>
          </a:xfrm>
          <a:prstGeom prst="rect">
            <a:avLst/>
          </a:prstGeom>
          <a:noFill/>
        </p:spPr>
        <p:txBody>
          <a:bodyPr wrap="square">
            <a:spAutoFit/>
          </a:bodyPr>
          <a:lstStyle/>
          <a:p>
            <a:pPr marL="0" algn="l" rtl="0" eaLnBrk="1" latinLnBrk="0" hangingPunct="1">
              <a:spcBef>
                <a:spcPts val="0"/>
              </a:spcBef>
              <a:spcAft>
                <a:spcPts val="0"/>
              </a:spcAft>
            </a:pPr>
            <a:r>
              <a:rPr lang="en-IN" sz="2400" dirty="0">
                <a:solidFill>
                  <a:srgbClr val="000000"/>
                </a:solidFill>
                <a:latin typeface="Times New Roman" panose="02020603050405020304" pitchFamily="18" charset="0"/>
                <a:cs typeface="Times New Roman" panose="02020603050405020304" pitchFamily="18" charset="0"/>
              </a:rPr>
              <a:t>Real Time Graphical Representation of Moisture value in soil</a:t>
            </a:r>
            <a:endParaRPr lang="en-IN" sz="2400" dirty="0">
              <a:effectLst/>
            </a:endParaRPr>
          </a:p>
        </p:txBody>
      </p:sp>
      <p:pic>
        <p:nvPicPr>
          <p:cNvPr id="8" name="Picture 7"/>
          <p:cNvPicPr>
            <a:picLocks noChangeAspect="1"/>
          </p:cNvPicPr>
          <p:nvPr/>
        </p:nvPicPr>
        <p:blipFill rotWithShape="1">
          <a:blip r:embed="rId2"/>
          <a:srcRect l="10417" t="26853" r="21457" b="32777"/>
          <a:stretch>
            <a:fillRect/>
          </a:stretch>
        </p:blipFill>
        <p:spPr>
          <a:xfrm>
            <a:off x="965199" y="1755767"/>
            <a:ext cx="10696599" cy="3565533"/>
          </a:xfrm>
          <a:prstGeom prst="rect">
            <a:avLst/>
          </a:prstGeom>
        </p:spPr>
      </p:pic>
      <p:sp>
        <p:nvSpPr>
          <p:cNvPr id="9" name="TextBox 8"/>
          <p:cNvSpPr txBox="1"/>
          <p:nvPr/>
        </p:nvSpPr>
        <p:spPr>
          <a:xfrm>
            <a:off x="6532880" y="5185426"/>
            <a:ext cx="6096000" cy="829945"/>
          </a:xfrm>
          <a:prstGeom prst="rect">
            <a:avLst/>
          </a:prstGeom>
          <a:noFill/>
        </p:spPr>
        <p:txBody>
          <a:bodyPr wrap="square">
            <a:spAutoFit/>
          </a:bodyPr>
          <a:lstStyle/>
          <a:p>
            <a:pPr marL="0" algn="l" rtl="0" eaLnBrk="1" latinLnBrk="0" hangingPunct="1">
              <a:spcBef>
                <a:spcPts val="0"/>
              </a:spcBef>
              <a:spcAft>
                <a:spcPts val="0"/>
              </a:spcAft>
            </a:pPr>
            <a:r>
              <a:rPr lang="en-IN" sz="2400" dirty="0">
                <a:solidFill>
                  <a:srgbClr val="000000"/>
                </a:solidFill>
                <a:latin typeface="Times New Roman" panose="02020603050405020304" pitchFamily="18" charset="0"/>
                <a:cs typeface="Times New Roman" panose="02020603050405020304" pitchFamily="18" charset="0"/>
              </a:rPr>
              <a:t>Real Time Graphical Representation of Nitrogen</a:t>
            </a:r>
            <a:r>
              <a:rPr lang="en-US" altLang="en-IN" sz="2400" dirty="0">
                <a:solidFill>
                  <a:srgbClr val="000000"/>
                </a:solidFill>
                <a:latin typeface="Times New Roman" panose="02020603050405020304" pitchFamily="18" charset="0"/>
                <a:cs typeface="Times New Roman" panose="02020603050405020304" pitchFamily="18" charset="0"/>
              </a:rPr>
              <a:t>(N)</a:t>
            </a:r>
            <a:r>
              <a:rPr lang="en-IN" sz="2400" dirty="0">
                <a:solidFill>
                  <a:srgbClr val="000000"/>
                </a:solidFill>
                <a:latin typeface="Times New Roman" panose="02020603050405020304" pitchFamily="18" charset="0"/>
                <a:cs typeface="Times New Roman" panose="02020603050405020304" pitchFamily="18" charset="0"/>
              </a:rPr>
              <a:t> value in soil</a:t>
            </a:r>
            <a:endParaRPr lang="en-IN" sz="2400" dirty="0">
              <a:effectLst/>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kern="1200" spc="-50" baseline="0" dirty="0">
                <a:solidFill>
                  <a:srgbClr val="000000"/>
                </a:solidFill>
                <a:effectLst/>
                <a:latin typeface="Times New Roman" panose="02020603050405020304" pitchFamily="18" charset="0"/>
                <a:ea typeface="+mj-ea"/>
                <a:cs typeface="Times New Roman" panose="02020603050405020304" pitchFamily="18" charset="0"/>
              </a:rPr>
              <a:t>Experimental Results</a:t>
            </a:r>
            <a:endParaRPr lang="en-IN" dirty="0"/>
          </a:p>
        </p:txBody>
      </p:sp>
      <p:sp>
        <p:nvSpPr>
          <p:cNvPr id="11" name="TextBox 10"/>
          <p:cNvSpPr txBox="1"/>
          <p:nvPr/>
        </p:nvSpPr>
        <p:spPr>
          <a:xfrm>
            <a:off x="1097280" y="5203833"/>
            <a:ext cx="6096000" cy="829945"/>
          </a:xfrm>
          <a:prstGeom prst="rect">
            <a:avLst/>
          </a:prstGeom>
          <a:noFill/>
        </p:spPr>
        <p:txBody>
          <a:bodyPr wrap="square">
            <a:spAutoFit/>
          </a:bodyPr>
          <a:lstStyle/>
          <a:p>
            <a:pPr marL="0" algn="l" rtl="0" eaLnBrk="1" latinLnBrk="0" hangingPunct="1">
              <a:spcBef>
                <a:spcPts val="0"/>
              </a:spcBef>
              <a:spcAft>
                <a:spcPts val="0"/>
              </a:spcAft>
            </a:pPr>
            <a:r>
              <a:rPr lang="en-IN" sz="2400" dirty="0">
                <a:solidFill>
                  <a:srgbClr val="000000"/>
                </a:solidFill>
                <a:latin typeface="Times New Roman" panose="02020603050405020304" pitchFamily="18" charset="0"/>
                <a:cs typeface="Times New Roman" panose="02020603050405020304" pitchFamily="18" charset="0"/>
              </a:rPr>
              <a:t>Real Time Graphical Representation of Phosphorous</a:t>
            </a:r>
            <a:r>
              <a:rPr lang="en-US" altLang="en-IN" sz="2400" dirty="0">
                <a:solidFill>
                  <a:srgbClr val="000000"/>
                </a:solidFill>
                <a:latin typeface="Times New Roman" panose="02020603050405020304" pitchFamily="18" charset="0"/>
                <a:cs typeface="Times New Roman" panose="02020603050405020304" pitchFamily="18" charset="0"/>
              </a:rPr>
              <a:t>(P)</a:t>
            </a:r>
            <a:r>
              <a:rPr lang="en-IN" sz="2400" dirty="0">
                <a:solidFill>
                  <a:srgbClr val="000000"/>
                </a:solidFill>
                <a:latin typeface="Times New Roman" panose="02020603050405020304" pitchFamily="18" charset="0"/>
                <a:cs typeface="Times New Roman" panose="02020603050405020304" pitchFamily="18" charset="0"/>
              </a:rPr>
              <a:t> value in soil</a:t>
            </a:r>
            <a:endParaRPr lang="en-IN" sz="2400" dirty="0">
              <a:effectLst/>
            </a:endParaRPr>
          </a:p>
        </p:txBody>
      </p:sp>
      <p:sp>
        <p:nvSpPr>
          <p:cNvPr id="9" name="TextBox 8"/>
          <p:cNvSpPr txBox="1"/>
          <p:nvPr/>
        </p:nvSpPr>
        <p:spPr>
          <a:xfrm>
            <a:off x="6532880" y="5185426"/>
            <a:ext cx="6096000" cy="829945"/>
          </a:xfrm>
          <a:prstGeom prst="rect">
            <a:avLst/>
          </a:prstGeom>
          <a:noFill/>
        </p:spPr>
        <p:txBody>
          <a:bodyPr wrap="square">
            <a:spAutoFit/>
          </a:bodyPr>
          <a:lstStyle/>
          <a:p>
            <a:pPr marL="0" algn="l" rtl="0" eaLnBrk="1" latinLnBrk="0" hangingPunct="1">
              <a:spcBef>
                <a:spcPts val="0"/>
              </a:spcBef>
              <a:spcAft>
                <a:spcPts val="0"/>
              </a:spcAft>
            </a:pPr>
            <a:r>
              <a:rPr lang="en-IN" sz="2400" dirty="0">
                <a:solidFill>
                  <a:srgbClr val="000000"/>
                </a:solidFill>
                <a:latin typeface="Times New Roman" panose="02020603050405020304" pitchFamily="18" charset="0"/>
                <a:cs typeface="Times New Roman" panose="02020603050405020304" pitchFamily="18" charset="0"/>
              </a:rPr>
              <a:t>Real Time Graphical Representation of Potassium</a:t>
            </a:r>
            <a:r>
              <a:rPr lang="en-US" altLang="en-IN" sz="2400" dirty="0">
                <a:solidFill>
                  <a:srgbClr val="000000"/>
                </a:solidFill>
                <a:latin typeface="Times New Roman" panose="02020603050405020304" pitchFamily="18" charset="0"/>
                <a:cs typeface="Times New Roman" panose="02020603050405020304" pitchFamily="18" charset="0"/>
              </a:rPr>
              <a:t>(K)</a:t>
            </a:r>
            <a:r>
              <a:rPr lang="en-IN" sz="2400" dirty="0">
                <a:solidFill>
                  <a:srgbClr val="000000"/>
                </a:solidFill>
                <a:latin typeface="Times New Roman" panose="02020603050405020304" pitchFamily="18" charset="0"/>
                <a:cs typeface="Times New Roman" panose="02020603050405020304" pitchFamily="18" charset="0"/>
              </a:rPr>
              <a:t> value in soil</a:t>
            </a:r>
            <a:endParaRPr lang="en-IN" sz="2400" dirty="0">
              <a:effectLst/>
            </a:endParaRPr>
          </a:p>
        </p:txBody>
      </p:sp>
      <p:pic>
        <p:nvPicPr>
          <p:cNvPr id="4" name="Picture 3"/>
          <p:cNvPicPr>
            <a:picLocks noChangeAspect="1"/>
          </p:cNvPicPr>
          <p:nvPr/>
        </p:nvPicPr>
        <p:blipFill rotWithShape="1">
          <a:blip r:embed="rId2"/>
          <a:srcRect l="10131" t="32015" r="21328" b="27222"/>
          <a:stretch>
            <a:fillRect/>
          </a:stretch>
        </p:blipFill>
        <p:spPr>
          <a:xfrm>
            <a:off x="922020" y="1755767"/>
            <a:ext cx="10596880" cy="3544926"/>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p:nvPr/>
        </p:nvSpPr>
        <p:spPr>
          <a:xfrm>
            <a:off x="825817" y="384526"/>
            <a:ext cx="10058400" cy="1450757"/>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IN" dirty="0">
                <a:solidFill>
                  <a:srgbClr val="000000"/>
                </a:solidFill>
                <a:latin typeface="Times New Roman" panose="02020603050405020304" pitchFamily="18" charset="0"/>
                <a:cs typeface="Times New Roman" panose="02020603050405020304" pitchFamily="18" charset="0"/>
              </a:rPr>
              <a:t>Experimental Results</a:t>
            </a:r>
            <a:endParaRPr lang="en-IN" dirty="0"/>
          </a:p>
        </p:txBody>
      </p:sp>
      <p:sp>
        <p:nvSpPr>
          <p:cNvPr id="3" name="TextBox 2"/>
          <p:cNvSpPr txBox="1"/>
          <p:nvPr/>
        </p:nvSpPr>
        <p:spPr>
          <a:xfrm>
            <a:off x="3746500" y="5876933"/>
            <a:ext cx="6096000" cy="461665"/>
          </a:xfrm>
          <a:prstGeom prst="rect">
            <a:avLst/>
          </a:prstGeom>
          <a:noFill/>
        </p:spPr>
        <p:txBody>
          <a:bodyPr wrap="square">
            <a:spAutoFit/>
          </a:bodyPr>
          <a:lstStyle/>
          <a:p>
            <a:pPr marL="0" algn="l" rtl="0" eaLnBrk="1" latinLnBrk="0" hangingPunct="1">
              <a:spcBef>
                <a:spcPts val="0"/>
              </a:spcBef>
              <a:spcAft>
                <a:spcPts val="0"/>
              </a:spcAft>
            </a:pPr>
            <a:r>
              <a:rPr lang="en-IN" sz="2400" dirty="0">
                <a:solidFill>
                  <a:srgbClr val="000000"/>
                </a:solidFill>
                <a:effectLst/>
                <a:latin typeface="Times New Roman" panose="02020603050405020304" pitchFamily="18" charset="0"/>
                <a:cs typeface="Times New Roman" panose="02020603050405020304" pitchFamily="18" charset="0"/>
              </a:rPr>
              <a:t>C</a:t>
            </a:r>
            <a:r>
              <a:rPr lang="en-IN" sz="2400" dirty="0">
                <a:solidFill>
                  <a:srgbClr val="000000"/>
                </a:solidFill>
                <a:latin typeface="Times New Roman" panose="02020603050405020304" pitchFamily="18" charset="0"/>
                <a:cs typeface="Times New Roman" panose="02020603050405020304" pitchFamily="18" charset="0"/>
              </a:rPr>
              <a:t>rop Recommendation Results</a:t>
            </a:r>
            <a:endParaRPr lang="en-IN" sz="2400" dirty="0">
              <a:effectLst/>
            </a:endParaRPr>
          </a:p>
        </p:txBody>
      </p:sp>
      <p:pic>
        <p:nvPicPr>
          <p:cNvPr id="4" name="Picture 3"/>
          <p:cNvPicPr>
            <a:picLocks noChangeAspect="1"/>
          </p:cNvPicPr>
          <p:nvPr/>
        </p:nvPicPr>
        <p:blipFill rotWithShape="1">
          <a:blip r:embed="rId2"/>
          <a:srcRect r="1480" b="5314"/>
          <a:stretch>
            <a:fillRect/>
          </a:stretch>
        </p:blipFill>
        <p:spPr>
          <a:xfrm>
            <a:off x="1857057" y="1109905"/>
            <a:ext cx="8817900" cy="4767028"/>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p:nvPr/>
        </p:nvSpPr>
        <p:spPr>
          <a:xfrm>
            <a:off x="624840" y="157162"/>
            <a:ext cx="5796280" cy="1036581"/>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IN" dirty="0">
                <a:solidFill>
                  <a:srgbClr val="000000"/>
                </a:solidFill>
                <a:latin typeface="Times New Roman" panose="02020603050405020304" pitchFamily="18" charset="0"/>
                <a:cs typeface="Times New Roman" panose="02020603050405020304" pitchFamily="18" charset="0"/>
              </a:rPr>
              <a:t>Experimental Results</a:t>
            </a:r>
            <a:endParaRPr lang="en-IN" dirty="0"/>
          </a:p>
        </p:txBody>
      </p:sp>
      <p:sp>
        <p:nvSpPr>
          <p:cNvPr id="3" name="TextBox 2"/>
          <p:cNvSpPr txBox="1"/>
          <p:nvPr/>
        </p:nvSpPr>
        <p:spPr>
          <a:xfrm>
            <a:off x="3522980" y="5950222"/>
            <a:ext cx="6096000" cy="461665"/>
          </a:xfrm>
          <a:prstGeom prst="rect">
            <a:avLst/>
          </a:prstGeom>
          <a:noFill/>
        </p:spPr>
        <p:txBody>
          <a:bodyPr wrap="square">
            <a:spAutoFit/>
          </a:bodyPr>
          <a:lstStyle/>
          <a:p>
            <a:pPr marL="0" algn="l" rtl="0" eaLnBrk="1" latinLnBrk="0" hangingPunct="1">
              <a:spcBef>
                <a:spcPts val="0"/>
              </a:spcBef>
              <a:spcAft>
                <a:spcPts val="0"/>
              </a:spcAft>
            </a:pPr>
            <a:r>
              <a:rPr lang="en-IN" sz="2400" dirty="0">
                <a:solidFill>
                  <a:srgbClr val="000000"/>
                </a:solidFill>
                <a:latin typeface="Times New Roman" panose="02020603050405020304" pitchFamily="18" charset="0"/>
                <a:cs typeface="Times New Roman" panose="02020603050405020304" pitchFamily="18" charset="0"/>
              </a:rPr>
              <a:t>Crop Recommendation Prediction Results</a:t>
            </a:r>
            <a:endParaRPr lang="en-IN" sz="2400" dirty="0">
              <a:effectLst/>
            </a:endParaRPr>
          </a:p>
        </p:txBody>
      </p:sp>
      <p:pic>
        <p:nvPicPr>
          <p:cNvPr id="4" name="Picture 3"/>
          <p:cNvPicPr>
            <a:picLocks noChangeAspect="1"/>
          </p:cNvPicPr>
          <p:nvPr/>
        </p:nvPicPr>
        <p:blipFill rotWithShape="1">
          <a:blip r:embed="rId2"/>
          <a:srcRect r="28665" b="7592"/>
          <a:stretch>
            <a:fillRect/>
          </a:stretch>
        </p:blipFill>
        <p:spPr>
          <a:xfrm>
            <a:off x="2620485" y="850621"/>
            <a:ext cx="6951029" cy="5064963"/>
          </a:xfrm>
          <a:prstGeom prst="rect">
            <a:avLst/>
          </a:prstGeom>
          <a:ln>
            <a:solidFill>
              <a:schemeClr val="tx1"/>
            </a:solid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a:srcRect t="3946" b="4179"/>
          <a:stretch>
            <a:fillRect/>
          </a:stretch>
        </p:blipFill>
        <p:spPr>
          <a:xfrm>
            <a:off x="6718300" y="321268"/>
            <a:ext cx="2765872" cy="5505757"/>
          </a:xfrm>
          <a:prstGeom prst="rect">
            <a:avLst/>
          </a:prstGeom>
        </p:spPr>
      </p:pic>
      <p:sp>
        <p:nvSpPr>
          <p:cNvPr id="2" name="Title 1"/>
          <p:cNvSpPr txBox="1"/>
          <p:nvPr/>
        </p:nvSpPr>
        <p:spPr>
          <a:xfrm>
            <a:off x="635001" y="321268"/>
            <a:ext cx="10058400" cy="1450757"/>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IN" dirty="0">
                <a:solidFill>
                  <a:srgbClr val="000000"/>
                </a:solidFill>
                <a:latin typeface="Times New Roman" panose="02020603050405020304" pitchFamily="18" charset="0"/>
                <a:cs typeface="Times New Roman" panose="02020603050405020304" pitchFamily="18" charset="0"/>
              </a:rPr>
              <a:t>Experimental Results</a:t>
            </a:r>
            <a:endParaRPr lang="en-IN" dirty="0"/>
          </a:p>
        </p:txBody>
      </p:sp>
      <p:sp>
        <p:nvSpPr>
          <p:cNvPr id="4" name="Text Box 3"/>
          <p:cNvSpPr txBox="1"/>
          <p:nvPr/>
        </p:nvSpPr>
        <p:spPr>
          <a:xfrm>
            <a:off x="6818630" y="5970270"/>
            <a:ext cx="4064000" cy="368300"/>
          </a:xfrm>
          <a:prstGeom prst="rect">
            <a:avLst/>
          </a:prstGeom>
          <a:noFill/>
        </p:spPr>
        <p:txBody>
          <a:bodyPr wrap="square" rtlCol="0">
            <a:spAutoFit/>
          </a:bodyPr>
          <a:lstStyle/>
          <a:p>
            <a:r>
              <a:rPr lang="en-US"/>
              <a:t>Alert Messages on Telegram</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501015" y="472440"/>
            <a:ext cx="5346700" cy="666750"/>
          </a:xfrm>
          <a:prstGeom prst="rect">
            <a:avLst/>
          </a:prstGeom>
          <a:noFill/>
        </p:spPr>
        <p:txBody>
          <a:bodyPr wrap="square" rtlCol="0">
            <a:noAutofit/>
          </a:bodyPr>
          <a:lstStyle/>
          <a:p>
            <a:r>
              <a:rPr lang="en-US" sz="3200">
                <a:latin typeface="Times New Roman" panose="02020603050405020304" pitchFamily="18" charset="0"/>
                <a:cs typeface="Times New Roman" panose="02020603050405020304" pitchFamily="18" charset="0"/>
              </a:rPr>
              <a:t>Quality Metrics</a:t>
            </a:r>
          </a:p>
        </p:txBody>
      </p:sp>
      <p:pic>
        <p:nvPicPr>
          <p:cNvPr id="4" name="Picture 3"/>
          <p:cNvPicPr>
            <a:picLocks noChangeAspect="1"/>
          </p:cNvPicPr>
          <p:nvPr/>
        </p:nvPicPr>
        <p:blipFill>
          <a:blip r:embed="rId3"/>
          <a:srcRect l="6875" t="28133" r="35009" b="19614"/>
          <a:stretch>
            <a:fillRect/>
          </a:stretch>
        </p:blipFill>
        <p:spPr>
          <a:xfrm>
            <a:off x="1272540" y="1139190"/>
            <a:ext cx="8502650" cy="4300220"/>
          </a:xfrm>
          <a:prstGeom prst="rect">
            <a:avLst/>
          </a:prstGeom>
        </p:spPr>
      </p:pic>
      <p:sp>
        <p:nvSpPr>
          <p:cNvPr id="5" name="Text Box 4"/>
          <p:cNvSpPr txBox="1"/>
          <p:nvPr/>
        </p:nvSpPr>
        <p:spPr>
          <a:xfrm>
            <a:off x="4064000" y="5535930"/>
            <a:ext cx="4064000" cy="645160"/>
          </a:xfrm>
          <a:prstGeom prst="rect">
            <a:avLst/>
          </a:prstGeom>
          <a:noFill/>
        </p:spPr>
        <p:txBody>
          <a:bodyPr wrap="square" rtlCol="0">
            <a:spAutoFit/>
          </a:bodyPr>
          <a:lstStyle/>
          <a:p>
            <a:r>
              <a:rPr lang="en-US">
                <a:latin typeface="Times New Roman" panose="02020603050405020304" pitchFamily="18" charset="0"/>
                <a:cs typeface="Times New Roman" panose="02020603050405020304" pitchFamily="18" charset="0"/>
              </a:rPr>
              <a:t>Accuracy of different ML Models trained for Crop Prediction</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486727" y="338945"/>
            <a:ext cx="5346700" cy="666750"/>
          </a:xfrm>
          <a:prstGeom prst="rect">
            <a:avLst/>
          </a:prstGeom>
          <a:noFill/>
        </p:spPr>
        <p:txBody>
          <a:bodyPr wrap="square" rtlCol="0">
            <a:noAutofit/>
          </a:bodyPr>
          <a:lstStyle/>
          <a:p>
            <a:r>
              <a:rPr lang="en-US" sz="3200" dirty="0">
                <a:latin typeface="Times New Roman" panose="02020603050405020304" pitchFamily="18" charset="0"/>
                <a:cs typeface="Times New Roman" panose="02020603050405020304" pitchFamily="18" charset="0"/>
              </a:rPr>
              <a:t>Quality Metrics</a:t>
            </a:r>
          </a:p>
        </p:txBody>
      </p:sp>
      <p:graphicFrame>
        <p:nvGraphicFramePr>
          <p:cNvPr id="3" name="Table 2">
            <a:extLst>
              <a:ext uri="{FF2B5EF4-FFF2-40B4-BE49-F238E27FC236}">
                <a16:creationId xmlns:a16="http://schemas.microsoft.com/office/drawing/2014/main" id="{C2E38371-3B31-F85D-F95B-4F2890881DA4}"/>
              </a:ext>
            </a:extLst>
          </p:cNvPr>
          <p:cNvGraphicFramePr>
            <a:graphicFrameLocks noGrp="1"/>
          </p:cNvGraphicFramePr>
          <p:nvPr>
            <p:extLst>
              <p:ext uri="{D42A27DB-BD31-4B8C-83A1-F6EECF244321}">
                <p14:modId xmlns:p14="http://schemas.microsoft.com/office/powerpoint/2010/main" val="2308855831"/>
              </p:ext>
            </p:extLst>
          </p:nvPr>
        </p:nvGraphicFramePr>
        <p:xfrm>
          <a:off x="1938339" y="1267305"/>
          <a:ext cx="8315322" cy="4987762"/>
        </p:xfrm>
        <a:graphic>
          <a:graphicData uri="http://schemas.openxmlformats.org/drawingml/2006/table">
            <a:tbl>
              <a:tblPr firstRow="1" firstCol="1" bandRow="1">
                <a:tableStyleId>{5C22544A-7EE6-4342-B048-85BDC9FD1C3A}</a:tableStyleId>
              </a:tblPr>
              <a:tblGrid>
                <a:gridCol w="1662674">
                  <a:extLst>
                    <a:ext uri="{9D8B030D-6E8A-4147-A177-3AD203B41FA5}">
                      <a16:colId xmlns:a16="http://schemas.microsoft.com/office/drawing/2014/main" val="4159307851"/>
                    </a:ext>
                  </a:extLst>
                </a:gridCol>
                <a:gridCol w="1662674">
                  <a:extLst>
                    <a:ext uri="{9D8B030D-6E8A-4147-A177-3AD203B41FA5}">
                      <a16:colId xmlns:a16="http://schemas.microsoft.com/office/drawing/2014/main" val="694695720"/>
                    </a:ext>
                  </a:extLst>
                </a:gridCol>
                <a:gridCol w="1662674">
                  <a:extLst>
                    <a:ext uri="{9D8B030D-6E8A-4147-A177-3AD203B41FA5}">
                      <a16:colId xmlns:a16="http://schemas.microsoft.com/office/drawing/2014/main" val="220229965"/>
                    </a:ext>
                  </a:extLst>
                </a:gridCol>
                <a:gridCol w="1663650">
                  <a:extLst>
                    <a:ext uri="{9D8B030D-6E8A-4147-A177-3AD203B41FA5}">
                      <a16:colId xmlns:a16="http://schemas.microsoft.com/office/drawing/2014/main" val="979180017"/>
                    </a:ext>
                  </a:extLst>
                </a:gridCol>
                <a:gridCol w="1663650">
                  <a:extLst>
                    <a:ext uri="{9D8B030D-6E8A-4147-A177-3AD203B41FA5}">
                      <a16:colId xmlns:a16="http://schemas.microsoft.com/office/drawing/2014/main" val="3192668965"/>
                    </a:ext>
                  </a:extLst>
                </a:gridCol>
              </a:tblGrid>
              <a:tr h="191837">
                <a:tc>
                  <a:txBody>
                    <a:bodyPr/>
                    <a:lstStyle/>
                    <a:p>
                      <a:pPr algn="ctr"/>
                      <a:r>
                        <a:rPr lang="en-US" sz="1200">
                          <a:effectLst/>
                          <a:latin typeface="Times New Roman" panose="02020603050405020304" pitchFamily="18" charset="0"/>
                          <a:cs typeface="Times New Roman" panose="02020603050405020304" pitchFamily="18" charset="0"/>
                        </a:rPr>
                        <a:t> </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US" sz="1200">
                          <a:effectLst/>
                          <a:latin typeface="Times New Roman" panose="02020603050405020304" pitchFamily="18" charset="0"/>
                          <a:cs typeface="Times New Roman" panose="02020603050405020304" pitchFamily="18" charset="0"/>
                        </a:rPr>
                        <a:t>precision</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US" sz="1200">
                          <a:effectLst/>
                          <a:latin typeface="Times New Roman" panose="02020603050405020304" pitchFamily="18" charset="0"/>
                          <a:cs typeface="Times New Roman" panose="02020603050405020304" pitchFamily="18" charset="0"/>
                        </a:rPr>
                        <a:t>recall</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US" sz="1200">
                          <a:effectLst/>
                          <a:latin typeface="Times New Roman" panose="02020603050405020304" pitchFamily="18" charset="0"/>
                          <a:cs typeface="Times New Roman" panose="02020603050405020304" pitchFamily="18" charset="0"/>
                        </a:rPr>
                        <a:t>f1-score</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US" sz="1200">
                          <a:effectLst/>
                          <a:latin typeface="Times New Roman" panose="02020603050405020304" pitchFamily="18" charset="0"/>
                          <a:cs typeface="Times New Roman" panose="02020603050405020304" pitchFamily="18" charset="0"/>
                        </a:rPr>
                        <a:t>support</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402822433"/>
                  </a:ext>
                </a:extLst>
              </a:tr>
              <a:tr h="191837">
                <a:tc>
                  <a:txBody>
                    <a:bodyPr/>
                    <a:lstStyle/>
                    <a:p>
                      <a:pPr algn="ctr"/>
                      <a:r>
                        <a:rPr lang="en-US" sz="1200">
                          <a:effectLst/>
                          <a:latin typeface="Times New Roman" panose="02020603050405020304" pitchFamily="18" charset="0"/>
                          <a:cs typeface="Times New Roman" panose="02020603050405020304" pitchFamily="18" charset="0"/>
                        </a:rPr>
                        <a:t>       apple</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US" sz="1200">
                          <a:effectLst/>
                          <a:latin typeface="Times New Roman" panose="02020603050405020304" pitchFamily="18" charset="0"/>
                          <a:cs typeface="Times New Roman" panose="02020603050405020304" pitchFamily="18" charset="0"/>
                        </a:rPr>
                        <a:t>1.00</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US" sz="1200">
                          <a:effectLst/>
                          <a:latin typeface="Times New Roman" panose="02020603050405020304" pitchFamily="18" charset="0"/>
                          <a:cs typeface="Times New Roman" panose="02020603050405020304" pitchFamily="18" charset="0"/>
                        </a:rPr>
                        <a:t>1.00</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US" sz="1200">
                          <a:effectLst/>
                          <a:latin typeface="Times New Roman" panose="02020603050405020304" pitchFamily="18" charset="0"/>
                          <a:cs typeface="Times New Roman" panose="02020603050405020304" pitchFamily="18" charset="0"/>
                        </a:rPr>
                        <a:t>1.00</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US" sz="1200">
                          <a:effectLst/>
                          <a:latin typeface="Times New Roman" panose="02020603050405020304" pitchFamily="18" charset="0"/>
                          <a:cs typeface="Times New Roman" panose="02020603050405020304" pitchFamily="18" charset="0"/>
                        </a:rPr>
                        <a:t>13</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889717912"/>
                  </a:ext>
                </a:extLst>
              </a:tr>
              <a:tr h="191837">
                <a:tc>
                  <a:txBody>
                    <a:bodyPr/>
                    <a:lstStyle/>
                    <a:p>
                      <a:pPr algn="ctr"/>
                      <a:r>
                        <a:rPr lang="en-US" sz="1200">
                          <a:effectLst/>
                          <a:latin typeface="Times New Roman" panose="02020603050405020304" pitchFamily="18" charset="0"/>
                          <a:cs typeface="Times New Roman" panose="02020603050405020304" pitchFamily="18" charset="0"/>
                        </a:rPr>
                        <a:t>      banana</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US" sz="1200">
                          <a:effectLst/>
                          <a:latin typeface="Times New Roman" panose="02020603050405020304" pitchFamily="18" charset="0"/>
                          <a:cs typeface="Times New Roman" panose="02020603050405020304" pitchFamily="18" charset="0"/>
                        </a:rPr>
                        <a:t>1.00</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US" sz="1200">
                          <a:effectLst/>
                          <a:latin typeface="Times New Roman" panose="02020603050405020304" pitchFamily="18" charset="0"/>
                          <a:cs typeface="Times New Roman" panose="02020603050405020304" pitchFamily="18" charset="0"/>
                        </a:rPr>
                        <a:t>1.00</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US" sz="1200">
                          <a:effectLst/>
                          <a:latin typeface="Times New Roman" panose="02020603050405020304" pitchFamily="18" charset="0"/>
                          <a:cs typeface="Times New Roman" panose="02020603050405020304" pitchFamily="18" charset="0"/>
                        </a:rPr>
                        <a:t>1.00</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US" sz="1200">
                          <a:effectLst/>
                          <a:latin typeface="Times New Roman" panose="02020603050405020304" pitchFamily="18" charset="0"/>
                          <a:cs typeface="Times New Roman" panose="02020603050405020304" pitchFamily="18" charset="0"/>
                        </a:rPr>
                        <a:t>17</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100523072"/>
                  </a:ext>
                </a:extLst>
              </a:tr>
              <a:tr h="191837">
                <a:tc>
                  <a:txBody>
                    <a:bodyPr/>
                    <a:lstStyle/>
                    <a:p>
                      <a:pPr algn="ctr"/>
                      <a:r>
                        <a:rPr lang="en-US" sz="1200">
                          <a:effectLst/>
                          <a:latin typeface="Times New Roman" panose="02020603050405020304" pitchFamily="18" charset="0"/>
                          <a:cs typeface="Times New Roman" panose="02020603050405020304" pitchFamily="18" charset="0"/>
                        </a:rPr>
                        <a:t>   blackgram</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US" sz="1200">
                          <a:effectLst/>
                          <a:latin typeface="Times New Roman" panose="02020603050405020304" pitchFamily="18" charset="0"/>
                          <a:cs typeface="Times New Roman" panose="02020603050405020304" pitchFamily="18" charset="0"/>
                        </a:rPr>
                        <a:t>0.64</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US" sz="1200">
                          <a:effectLst/>
                          <a:latin typeface="Times New Roman" panose="02020603050405020304" pitchFamily="18" charset="0"/>
                          <a:cs typeface="Times New Roman" panose="02020603050405020304" pitchFamily="18" charset="0"/>
                        </a:rPr>
                        <a:t>1.00</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US" sz="1200">
                          <a:effectLst/>
                          <a:latin typeface="Times New Roman" panose="02020603050405020304" pitchFamily="18" charset="0"/>
                          <a:cs typeface="Times New Roman" panose="02020603050405020304" pitchFamily="18" charset="0"/>
                        </a:rPr>
                        <a:t>0.78</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US" sz="1200">
                          <a:effectLst/>
                          <a:latin typeface="Times New Roman" panose="02020603050405020304" pitchFamily="18" charset="0"/>
                          <a:cs typeface="Times New Roman" panose="02020603050405020304" pitchFamily="18" charset="0"/>
                        </a:rPr>
                        <a:t>16</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784027637"/>
                  </a:ext>
                </a:extLst>
              </a:tr>
              <a:tr h="191837">
                <a:tc>
                  <a:txBody>
                    <a:bodyPr/>
                    <a:lstStyle/>
                    <a:p>
                      <a:pPr algn="ctr"/>
                      <a:r>
                        <a:rPr lang="en-US" sz="1200">
                          <a:effectLst/>
                          <a:latin typeface="Times New Roman" panose="02020603050405020304" pitchFamily="18" charset="0"/>
                          <a:cs typeface="Times New Roman" panose="02020603050405020304" pitchFamily="18" charset="0"/>
                        </a:rPr>
                        <a:t>    chickpea</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US" sz="1200">
                          <a:effectLst/>
                          <a:latin typeface="Times New Roman" panose="02020603050405020304" pitchFamily="18" charset="0"/>
                          <a:cs typeface="Times New Roman" panose="02020603050405020304" pitchFamily="18" charset="0"/>
                        </a:rPr>
                        <a:t>1.00</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US" sz="1200">
                          <a:effectLst/>
                          <a:latin typeface="Times New Roman" panose="02020603050405020304" pitchFamily="18" charset="0"/>
                          <a:cs typeface="Times New Roman" panose="02020603050405020304" pitchFamily="18" charset="0"/>
                        </a:rPr>
                        <a:t>1.00</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US" sz="1200">
                          <a:effectLst/>
                          <a:latin typeface="Times New Roman" panose="02020603050405020304" pitchFamily="18" charset="0"/>
                          <a:cs typeface="Times New Roman" panose="02020603050405020304" pitchFamily="18" charset="0"/>
                        </a:rPr>
                        <a:t>1.00</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US" sz="1200">
                          <a:effectLst/>
                          <a:latin typeface="Times New Roman" panose="02020603050405020304" pitchFamily="18" charset="0"/>
                          <a:cs typeface="Times New Roman" panose="02020603050405020304" pitchFamily="18" charset="0"/>
                        </a:rPr>
                        <a:t>21</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019320156"/>
                  </a:ext>
                </a:extLst>
              </a:tr>
              <a:tr h="191837">
                <a:tc>
                  <a:txBody>
                    <a:bodyPr/>
                    <a:lstStyle/>
                    <a:p>
                      <a:pPr algn="ctr"/>
                      <a:r>
                        <a:rPr lang="en-US" sz="1200">
                          <a:effectLst/>
                          <a:latin typeface="Times New Roman" panose="02020603050405020304" pitchFamily="18" charset="0"/>
                          <a:cs typeface="Times New Roman" panose="02020603050405020304" pitchFamily="18" charset="0"/>
                        </a:rPr>
                        <a:t>     coconut</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US" sz="1200">
                          <a:effectLst/>
                          <a:latin typeface="Times New Roman" panose="02020603050405020304" pitchFamily="18" charset="0"/>
                          <a:cs typeface="Times New Roman" panose="02020603050405020304" pitchFamily="18" charset="0"/>
                        </a:rPr>
                        <a:t>1.00</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US" sz="1200">
                          <a:effectLst/>
                          <a:latin typeface="Times New Roman" panose="02020603050405020304" pitchFamily="18" charset="0"/>
                          <a:cs typeface="Times New Roman" panose="02020603050405020304" pitchFamily="18" charset="0"/>
                        </a:rPr>
                        <a:t>1.00</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US" sz="1200">
                          <a:effectLst/>
                          <a:latin typeface="Times New Roman" panose="02020603050405020304" pitchFamily="18" charset="0"/>
                          <a:cs typeface="Times New Roman" panose="02020603050405020304" pitchFamily="18" charset="0"/>
                        </a:rPr>
                        <a:t>1.00</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US" sz="1200">
                          <a:effectLst/>
                          <a:latin typeface="Times New Roman" panose="02020603050405020304" pitchFamily="18" charset="0"/>
                          <a:cs typeface="Times New Roman" panose="02020603050405020304" pitchFamily="18" charset="0"/>
                        </a:rPr>
                        <a:t>21</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851304771"/>
                  </a:ext>
                </a:extLst>
              </a:tr>
              <a:tr h="191837">
                <a:tc>
                  <a:txBody>
                    <a:bodyPr/>
                    <a:lstStyle/>
                    <a:p>
                      <a:pPr algn="ctr"/>
                      <a:r>
                        <a:rPr lang="en-US" sz="1200">
                          <a:effectLst/>
                          <a:latin typeface="Times New Roman" panose="02020603050405020304" pitchFamily="18" charset="0"/>
                          <a:cs typeface="Times New Roman" panose="02020603050405020304" pitchFamily="18" charset="0"/>
                        </a:rPr>
                        <a:t>      coffee</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US" sz="1200">
                          <a:effectLst/>
                          <a:latin typeface="Times New Roman" panose="02020603050405020304" pitchFamily="18" charset="0"/>
                          <a:cs typeface="Times New Roman" panose="02020603050405020304" pitchFamily="18" charset="0"/>
                        </a:rPr>
                        <a:t>1.00</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US" sz="1200">
                          <a:effectLst/>
                          <a:latin typeface="Times New Roman" panose="02020603050405020304" pitchFamily="18" charset="0"/>
                          <a:cs typeface="Times New Roman" panose="02020603050405020304" pitchFamily="18" charset="0"/>
                        </a:rPr>
                        <a:t>0.95</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US" sz="1200">
                          <a:effectLst/>
                          <a:latin typeface="Times New Roman" panose="02020603050405020304" pitchFamily="18" charset="0"/>
                          <a:cs typeface="Times New Roman" panose="02020603050405020304" pitchFamily="18" charset="0"/>
                        </a:rPr>
                        <a:t>0.98</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US" sz="1200">
                          <a:effectLst/>
                          <a:latin typeface="Times New Roman" panose="02020603050405020304" pitchFamily="18" charset="0"/>
                          <a:cs typeface="Times New Roman" panose="02020603050405020304" pitchFamily="18" charset="0"/>
                        </a:rPr>
                        <a:t>22</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710040697"/>
                  </a:ext>
                </a:extLst>
              </a:tr>
              <a:tr h="191837">
                <a:tc>
                  <a:txBody>
                    <a:bodyPr/>
                    <a:lstStyle/>
                    <a:p>
                      <a:pPr algn="ctr"/>
                      <a:r>
                        <a:rPr lang="en-US" sz="1200">
                          <a:effectLst/>
                          <a:latin typeface="Times New Roman" panose="02020603050405020304" pitchFamily="18" charset="0"/>
                          <a:cs typeface="Times New Roman" panose="02020603050405020304" pitchFamily="18" charset="0"/>
                        </a:rPr>
                        <a:t>      cotton</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US" sz="1200">
                          <a:effectLst/>
                          <a:latin typeface="Times New Roman" panose="02020603050405020304" pitchFamily="18" charset="0"/>
                          <a:cs typeface="Times New Roman" panose="02020603050405020304" pitchFamily="18" charset="0"/>
                        </a:rPr>
                        <a:t>1.00</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US" sz="1200">
                          <a:effectLst/>
                          <a:latin typeface="Times New Roman" panose="02020603050405020304" pitchFamily="18" charset="0"/>
                          <a:cs typeface="Times New Roman" panose="02020603050405020304" pitchFamily="18" charset="0"/>
                        </a:rPr>
                        <a:t>1.00</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US" sz="1200">
                          <a:effectLst/>
                          <a:latin typeface="Times New Roman" panose="02020603050405020304" pitchFamily="18" charset="0"/>
                          <a:cs typeface="Times New Roman" panose="02020603050405020304" pitchFamily="18" charset="0"/>
                        </a:rPr>
                        <a:t>1.00</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US" sz="1200">
                          <a:effectLst/>
                          <a:latin typeface="Times New Roman" panose="02020603050405020304" pitchFamily="18" charset="0"/>
                          <a:cs typeface="Times New Roman" panose="02020603050405020304" pitchFamily="18" charset="0"/>
                        </a:rPr>
                        <a:t>20</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48423473"/>
                  </a:ext>
                </a:extLst>
              </a:tr>
              <a:tr h="191837">
                <a:tc>
                  <a:txBody>
                    <a:bodyPr/>
                    <a:lstStyle/>
                    <a:p>
                      <a:pPr algn="ctr"/>
                      <a:r>
                        <a:rPr lang="en-US" sz="1200">
                          <a:effectLst/>
                          <a:latin typeface="Times New Roman" panose="02020603050405020304" pitchFamily="18" charset="0"/>
                          <a:cs typeface="Times New Roman" panose="02020603050405020304" pitchFamily="18" charset="0"/>
                        </a:rPr>
                        <a:t>      grapes</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US" sz="1200">
                          <a:effectLst/>
                          <a:latin typeface="Times New Roman" panose="02020603050405020304" pitchFamily="18" charset="0"/>
                          <a:cs typeface="Times New Roman" panose="02020603050405020304" pitchFamily="18" charset="0"/>
                        </a:rPr>
                        <a:t>1.00</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US" sz="1200">
                          <a:effectLst/>
                          <a:latin typeface="Times New Roman" panose="02020603050405020304" pitchFamily="18" charset="0"/>
                          <a:cs typeface="Times New Roman" panose="02020603050405020304" pitchFamily="18" charset="0"/>
                        </a:rPr>
                        <a:t>1.00</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US" sz="1200">
                          <a:effectLst/>
                          <a:latin typeface="Times New Roman" panose="02020603050405020304" pitchFamily="18" charset="0"/>
                          <a:cs typeface="Times New Roman" panose="02020603050405020304" pitchFamily="18" charset="0"/>
                        </a:rPr>
                        <a:t>1.00</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US" sz="1200">
                          <a:effectLst/>
                          <a:latin typeface="Times New Roman" panose="02020603050405020304" pitchFamily="18" charset="0"/>
                          <a:cs typeface="Times New Roman" panose="02020603050405020304" pitchFamily="18" charset="0"/>
                        </a:rPr>
                        <a:t>18</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212712624"/>
                  </a:ext>
                </a:extLst>
              </a:tr>
              <a:tr h="191837">
                <a:tc>
                  <a:txBody>
                    <a:bodyPr/>
                    <a:lstStyle/>
                    <a:p>
                      <a:pPr algn="ctr"/>
                      <a:r>
                        <a:rPr lang="en-US" sz="1200" dirty="0">
                          <a:effectLst/>
                          <a:latin typeface="Times New Roman" panose="02020603050405020304" pitchFamily="18" charset="0"/>
                          <a:cs typeface="Times New Roman" panose="02020603050405020304" pitchFamily="18" charset="0"/>
                        </a:rPr>
                        <a:t>        jute</a:t>
                      </a:r>
                      <a:endParaRPr lang="en-IN" sz="12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US" sz="1200">
                          <a:effectLst/>
                          <a:latin typeface="Times New Roman" panose="02020603050405020304" pitchFamily="18" charset="0"/>
                          <a:cs typeface="Times New Roman" panose="02020603050405020304" pitchFamily="18" charset="0"/>
                        </a:rPr>
                        <a:t>1.00</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US" sz="1200">
                          <a:effectLst/>
                          <a:latin typeface="Times New Roman" panose="02020603050405020304" pitchFamily="18" charset="0"/>
                          <a:cs typeface="Times New Roman" panose="02020603050405020304" pitchFamily="18" charset="0"/>
                        </a:rPr>
                        <a:t>0.21</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US" sz="1200">
                          <a:effectLst/>
                          <a:latin typeface="Times New Roman" panose="02020603050405020304" pitchFamily="18" charset="0"/>
                          <a:cs typeface="Times New Roman" panose="02020603050405020304" pitchFamily="18" charset="0"/>
                        </a:rPr>
                        <a:t>0.35</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US" sz="1200">
                          <a:effectLst/>
                          <a:latin typeface="Times New Roman" panose="02020603050405020304" pitchFamily="18" charset="0"/>
                          <a:cs typeface="Times New Roman" panose="02020603050405020304" pitchFamily="18" charset="0"/>
                        </a:rPr>
                        <a:t>28</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148687576"/>
                  </a:ext>
                </a:extLst>
              </a:tr>
              <a:tr h="191837">
                <a:tc>
                  <a:txBody>
                    <a:bodyPr/>
                    <a:lstStyle/>
                    <a:p>
                      <a:pPr algn="ctr"/>
                      <a:r>
                        <a:rPr lang="en-US" sz="1200">
                          <a:effectLst/>
                          <a:latin typeface="Times New Roman" panose="02020603050405020304" pitchFamily="18" charset="0"/>
                          <a:cs typeface="Times New Roman" panose="02020603050405020304" pitchFamily="18" charset="0"/>
                        </a:rPr>
                        <a:t> kidneybeans</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US" sz="1200">
                          <a:effectLst/>
                          <a:latin typeface="Times New Roman" panose="02020603050405020304" pitchFamily="18" charset="0"/>
                          <a:cs typeface="Times New Roman" panose="02020603050405020304" pitchFamily="18" charset="0"/>
                        </a:rPr>
                        <a:t>1.00</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US" sz="1200">
                          <a:effectLst/>
                          <a:latin typeface="Times New Roman" panose="02020603050405020304" pitchFamily="18" charset="0"/>
                          <a:cs typeface="Times New Roman" panose="02020603050405020304" pitchFamily="18" charset="0"/>
                        </a:rPr>
                        <a:t>0.79</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US" sz="1200">
                          <a:effectLst/>
                          <a:latin typeface="Times New Roman" panose="02020603050405020304" pitchFamily="18" charset="0"/>
                          <a:cs typeface="Times New Roman" panose="02020603050405020304" pitchFamily="18" charset="0"/>
                        </a:rPr>
                        <a:t>0.88</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US" sz="1200">
                          <a:effectLst/>
                          <a:latin typeface="Times New Roman" panose="02020603050405020304" pitchFamily="18" charset="0"/>
                          <a:cs typeface="Times New Roman" panose="02020603050405020304" pitchFamily="18" charset="0"/>
                        </a:rPr>
                        <a:t>14</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862561281"/>
                  </a:ext>
                </a:extLst>
              </a:tr>
              <a:tr h="191837">
                <a:tc>
                  <a:txBody>
                    <a:bodyPr/>
                    <a:lstStyle/>
                    <a:p>
                      <a:pPr algn="ctr"/>
                      <a:r>
                        <a:rPr lang="en-US" sz="1200">
                          <a:effectLst/>
                          <a:latin typeface="Times New Roman" panose="02020603050405020304" pitchFamily="18" charset="0"/>
                          <a:cs typeface="Times New Roman" panose="02020603050405020304" pitchFamily="18" charset="0"/>
                        </a:rPr>
                        <a:t>      lentil</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US" sz="1200">
                          <a:effectLst/>
                          <a:latin typeface="Times New Roman" panose="02020603050405020304" pitchFamily="18" charset="0"/>
                          <a:cs typeface="Times New Roman" panose="02020603050405020304" pitchFamily="18" charset="0"/>
                        </a:rPr>
                        <a:t>1.00</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US" sz="1200">
                          <a:effectLst/>
                          <a:latin typeface="Times New Roman" panose="02020603050405020304" pitchFamily="18" charset="0"/>
                          <a:cs typeface="Times New Roman" panose="02020603050405020304" pitchFamily="18" charset="0"/>
                        </a:rPr>
                        <a:t>0.96</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US" sz="1200">
                          <a:effectLst/>
                          <a:latin typeface="Times New Roman" panose="02020603050405020304" pitchFamily="18" charset="0"/>
                          <a:cs typeface="Times New Roman" panose="02020603050405020304" pitchFamily="18" charset="0"/>
                        </a:rPr>
                        <a:t>0.98</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US" sz="1200">
                          <a:effectLst/>
                          <a:latin typeface="Times New Roman" panose="02020603050405020304" pitchFamily="18" charset="0"/>
                          <a:cs typeface="Times New Roman" panose="02020603050405020304" pitchFamily="18" charset="0"/>
                        </a:rPr>
                        <a:t>23</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618142706"/>
                  </a:ext>
                </a:extLst>
              </a:tr>
              <a:tr h="191837">
                <a:tc>
                  <a:txBody>
                    <a:bodyPr/>
                    <a:lstStyle/>
                    <a:p>
                      <a:pPr algn="ctr"/>
                      <a:r>
                        <a:rPr lang="en-US" sz="1200">
                          <a:effectLst/>
                          <a:latin typeface="Times New Roman" panose="02020603050405020304" pitchFamily="18" charset="0"/>
                          <a:cs typeface="Times New Roman" panose="02020603050405020304" pitchFamily="18" charset="0"/>
                        </a:rPr>
                        <a:t>       maize</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US" sz="1200">
                          <a:effectLst/>
                          <a:latin typeface="Times New Roman" panose="02020603050405020304" pitchFamily="18" charset="0"/>
                          <a:cs typeface="Times New Roman" panose="02020603050405020304" pitchFamily="18" charset="0"/>
                        </a:rPr>
                        <a:t>0.83</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US" sz="1200">
                          <a:effectLst/>
                          <a:latin typeface="Times New Roman" panose="02020603050405020304" pitchFamily="18" charset="0"/>
                          <a:cs typeface="Times New Roman" panose="02020603050405020304" pitchFamily="18" charset="0"/>
                        </a:rPr>
                        <a:t>0.95</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US" sz="1200">
                          <a:effectLst/>
                          <a:latin typeface="Times New Roman" panose="02020603050405020304" pitchFamily="18" charset="0"/>
                          <a:cs typeface="Times New Roman" panose="02020603050405020304" pitchFamily="18" charset="0"/>
                        </a:rPr>
                        <a:t>0.89</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US" sz="1200">
                          <a:effectLst/>
                          <a:latin typeface="Times New Roman" panose="02020603050405020304" pitchFamily="18" charset="0"/>
                          <a:cs typeface="Times New Roman" panose="02020603050405020304" pitchFamily="18" charset="0"/>
                        </a:rPr>
                        <a:t>21</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326163525"/>
                  </a:ext>
                </a:extLst>
              </a:tr>
              <a:tr h="191837">
                <a:tc>
                  <a:txBody>
                    <a:bodyPr/>
                    <a:lstStyle/>
                    <a:p>
                      <a:pPr algn="ctr"/>
                      <a:r>
                        <a:rPr lang="en-US" sz="1200">
                          <a:effectLst/>
                          <a:latin typeface="Times New Roman" panose="02020603050405020304" pitchFamily="18" charset="0"/>
                          <a:cs typeface="Times New Roman" panose="02020603050405020304" pitchFamily="18" charset="0"/>
                        </a:rPr>
                        <a:t>       mango</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US" sz="1200">
                          <a:effectLst/>
                          <a:latin typeface="Times New Roman" panose="02020603050405020304" pitchFamily="18" charset="0"/>
                          <a:cs typeface="Times New Roman" panose="02020603050405020304" pitchFamily="18" charset="0"/>
                        </a:rPr>
                        <a:t>1.00</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US" sz="1200">
                          <a:effectLst/>
                          <a:latin typeface="Times New Roman" panose="02020603050405020304" pitchFamily="18" charset="0"/>
                          <a:cs typeface="Times New Roman" panose="02020603050405020304" pitchFamily="18" charset="0"/>
                        </a:rPr>
                        <a:t>0.92</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US" sz="1200">
                          <a:effectLst/>
                          <a:latin typeface="Times New Roman" panose="02020603050405020304" pitchFamily="18" charset="0"/>
                          <a:cs typeface="Times New Roman" panose="02020603050405020304" pitchFamily="18" charset="0"/>
                        </a:rPr>
                        <a:t>0.96</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US" sz="1200">
                          <a:effectLst/>
                          <a:latin typeface="Times New Roman" panose="02020603050405020304" pitchFamily="18" charset="0"/>
                          <a:cs typeface="Times New Roman" panose="02020603050405020304" pitchFamily="18" charset="0"/>
                        </a:rPr>
                        <a:t>26</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236144603"/>
                  </a:ext>
                </a:extLst>
              </a:tr>
              <a:tr h="191837">
                <a:tc>
                  <a:txBody>
                    <a:bodyPr/>
                    <a:lstStyle/>
                    <a:p>
                      <a:pPr algn="ctr"/>
                      <a:r>
                        <a:rPr lang="en-US" sz="1200">
                          <a:effectLst/>
                          <a:latin typeface="Times New Roman" panose="02020603050405020304" pitchFamily="18" charset="0"/>
                          <a:cs typeface="Times New Roman" panose="02020603050405020304" pitchFamily="18" charset="0"/>
                        </a:rPr>
                        <a:t>   mothbeans</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US" sz="1200">
                          <a:effectLst/>
                          <a:latin typeface="Times New Roman" panose="02020603050405020304" pitchFamily="18" charset="0"/>
                          <a:cs typeface="Times New Roman" panose="02020603050405020304" pitchFamily="18" charset="0"/>
                        </a:rPr>
                        <a:t>0.92</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US" sz="1200">
                          <a:effectLst/>
                          <a:latin typeface="Times New Roman" panose="02020603050405020304" pitchFamily="18" charset="0"/>
                          <a:cs typeface="Times New Roman" panose="02020603050405020304" pitchFamily="18" charset="0"/>
                        </a:rPr>
                        <a:t>0.58</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US" sz="1200">
                          <a:effectLst/>
                          <a:latin typeface="Times New Roman" panose="02020603050405020304" pitchFamily="18" charset="0"/>
                          <a:cs typeface="Times New Roman" panose="02020603050405020304" pitchFamily="18" charset="0"/>
                        </a:rPr>
                        <a:t>0.71</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US" sz="1200">
                          <a:effectLst/>
                          <a:latin typeface="Times New Roman" panose="02020603050405020304" pitchFamily="18" charset="0"/>
                          <a:cs typeface="Times New Roman" panose="02020603050405020304" pitchFamily="18" charset="0"/>
                        </a:rPr>
                        <a:t>19</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472754913"/>
                  </a:ext>
                </a:extLst>
              </a:tr>
              <a:tr h="191837">
                <a:tc>
                  <a:txBody>
                    <a:bodyPr/>
                    <a:lstStyle/>
                    <a:p>
                      <a:pPr algn="ctr"/>
                      <a:r>
                        <a:rPr lang="en-US" sz="1200">
                          <a:effectLst/>
                          <a:latin typeface="Times New Roman" panose="02020603050405020304" pitchFamily="18" charset="0"/>
                          <a:cs typeface="Times New Roman" panose="02020603050405020304" pitchFamily="18" charset="0"/>
                        </a:rPr>
                        <a:t>    mungbean</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US" sz="1200">
                          <a:effectLst/>
                          <a:latin typeface="Times New Roman" panose="02020603050405020304" pitchFamily="18" charset="0"/>
                          <a:cs typeface="Times New Roman" panose="02020603050405020304" pitchFamily="18" charset="0"/>
                        </a:rPr>
                        <a:t>1.00</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US" sz="1200">
                          <a:effectLst/>
                          <a:latin typeface="Times New Roman" panose="02020603050405020304" pitchFamily="18" charset="0"/>
                          <a:cs typeface="Times New Roman" panose="02020603050405020304" pitchFamily="18" charset="0"/>
                        </a:rPr>
                        <a:t>1.00</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US" sz="1200">
                          <a:effectLst/>
                          <a:latin typeface="Times New Roman" panose="02020603050405020304" pitchFamily="18" charset="0"/>
                          <a:cs typeface="Times New Roman" panose="02020603050405020304" pitchFamily="18" charset="0"/>
                        </a:rPr>
                        <a:t>1.00</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US" sz="1200">
                          <a:effectLst/>
                          <a:latin typeface="Times New Roman" panose="02020603050405020304" pitchFamily="18" charset="0"/>
                          <a:cs typeface="Times New Roman" panose="02020603050405020304" pitchFamily="18" charset="0"/>
                        </a:rPr>
                        <a:t>24</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830329415"/>
                  </a:ext>
                </a:extLst>
              </a:tr>
              <a:tr h="191837">
                <a:tc>
                  <a:txBody>
                    <a:bodyPr/>
                    <a:lstStyle/>
                    <a:p>
                      <a:pPr algn="ctr"/>
                      <a:r>
                        <a:rPr lang="en-US" sz="1200">
                          <a:effectLst/>
                          <a:latin typeface="Times New Roman" panose="02020603050405020304" pitchFamily="18" charset="0"/>
                          <a:cs typeface="Times New Roman" panose="02020603050405020304" pitchFamily="18" charset="0"/>
                        </a:rPr>
                        <a:t>   muskmelon</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US" sz="1200">
                          <a:effectLst/>
                          <a:latin typeface="Times New Roman" panose="02020603050405020304" pitchFamily="18" charset="0"/>
                          <a:cs typeface="Times New Roman" panose="02020603050405020304" pitchFamily="18" charset="0"/>
                        </a:rPr>
                        <a:t>1.00</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US" sz="1200">
                          <a:effectLst/>
                          <a:latin typeface="Times New Roman" panose="02020603050405020304" pitchFamily="18" charset="0"/>
                          <a:cs typeface="Times New Roman" panose="02020603050405020304" pitchFamily="18" charset="0"/>
                        </a:rPr>
                        <a:t>1.00</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US" sz="1200">
                          <a:effectLst/>
                          <a:latin typeface="Times New Roman" panose="02020603050405020304" pitchFamily="18" charset="0"/>
                          <a:cs typeface="Times New Roman" panose="02020603050405020304" pitchFamily="18" charset="0"/>
                        </a:rPr>
                        <a:t>1.00</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US" sz="1200">
                          <a:effectLst/>
                          <a:latin typeface="Times New Roman" panose="02020603050405020304" pitchFamily="18" charset="0"/>
                          <a:cs typeface="Times New Roman" panose="02020603050405020304" pitchFamily="18" charset="0"/>
                        </a:rPr>
                        <a:t>23</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852969435"/>
                  </a:ext>
                </a:extLst>
              </a:tr>
              <a:tr h="191837">
                <a:tc>
                  <a:txBody>
                    <a:bodyPr/>
                    <a:lstStyle/>
                    <a:p>
                      <a:pPr algn="ctr"/>
                      <a:r>
                        <a:rPr lang="en-US" sz="1200">
                          <a:effectLst/>
                          <a:latin typeface="Times New Roman" panose="02020603050405020304" pitchFamily="18" charset="0"/>
                          <a:cs typeface="Times New Roman" panose="02020603050405020304" pitchFamily="18" charset="0"/>
                        </a:rPr>
                        <a:t>      orange</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US" sz="1200">
                          <a:effectLst/>
                          <a:latin typeface="Times New Roman" panose="02020603050405020304" pitchFamily="18" charset="0"/>
                          <a:cs typeface="Times New Roman" panose="02020603050405020304" pitchFamily="18" charset="0"/>
                        </a:rPr>
                        <a:t>1.00</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US" sz="1200">
                          <a:effectLst/>
                          <a:latin typeface="Times New Roman" panose="02020603050405020304" pitchFamily="18" charset="0"/>
                          <a:cs typeface="Times New Roman" panose="02020603050405020304" pitchFamily="18" charset="0"/>
                        </a:rPr>
                        <a:t>1.00</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US" sz="1200">
                          <a:effectLst/>
                          <a:latin typeface="Times New Roman" panose="02020603050405020304" pitchFamily="18" charset="0"/>
                          <a:cs typeface="Times New Roman" panose="02020603050405020304" pitchFamily="18" charset="0"/>
                        </a:rPr>
                        <a:t>1.00</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US" sz="1200">
                          <a:effectLst/>
                          <a:latin typeface="Times New Roman" panose="02020603050405020304" pitchFamily="18" charset="0"/>
                          <a:cs typeface="Times New Roman" panose="02020603050405020304" pitchFamily="18" charset="0"/>
                        </a:rPr>
                        <a:t>29</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559511151"/>
                  </a:ext>
                </a:extLst>
              </a:tr>
              <a:tr h="191837">
                <a:tc>
                  <a:txBody>
                    <a:bodyPr/>
                    <a:lstStyle/>
                    <a:p>
                      <a:pPr algn="ctr"/>
                      <a:r>
                        <a:rPr lang="en-US" sz="1200">
                          <a:effectLst/>
                          <a:latin typeface="Times New Roman" panose="02020603050405020304" pitchFamily="18" charset="0"/>
                          <a:cs typeface="Times New Roman" panose="02020603050405020304" pitchFamily="18" charset="0"/>
                        </a:rPr>
                        <a:t>      papaya</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US" sz="1200">
                          <a:effectLst/>
                          <a:latin typeface="Times New Roman" panose="02020603050405020304" pitchFamily="18" charset="0"/>
                          <a:cs typeface="Times New Roman" panose="02020603050405020304" pitchFamily="18" charset="0"/>
                        </a:rPr>
                        <a:t>1.00</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US" sz="1200">
                          <a:effectLst/>
                          <a:latin typeface="Times New Roman" panose="02020603050405020304" pitchFamily="18" charset="0"/>
                          <a:cs typeface="Times New Roman" panose="02020603050405020304" pitchFamily="18" charset="0"/>
                        </a:rPr>
                        <a:t>1.00</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US" sz="1200">
                          <a:effectLst/>
                          <a:latin typeface="Times New Roman" panose="02020603050405020304" pitchFamily="18" charset="0"/>
                          <a:cs typeface="Times New Roman" panose="02020603050405020304" pitchFamily="18" charset="0"/>
                        </a:rPr>
                        <a:t>1.00</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US" sz="1200">
                          <a:effectLst/>
                          <a:latin typeface="Times New Roman" panose="02020603050405020304" pitchFamily="18" charset="0"/>
                          <a:cs typeface="Times New Roman" panose="02020603050405020304" pitchFamily="18" charset="0"/>
                        </a:rPr>
                        <a:t>19</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298336372"/>
                  </a:ext>
                </a:extLst>
              </a:tr>
              <a:tr h="191837">
                <a:tc>
                  <a:txBody>
                    <a:bodyPr/>
                    <a:lstStyle/>
                    <a:p>
                      <a:pPr algn="ctr"/>
                      <a:r>
                        <a:rPr lang="en-US" sz="1200">
                          <a:effectLst/>
                          <a:latin typeface="Times New Roman" panose="02020603050405020304" pitchFamily="18" charset="0"/>
                          <a:cs typeface="Times New Roman" panose="02020603050405020304" pitchFamily="18" charset="0"/>
                        </a:rPr>
                        <a:t>  pigeonpeas</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US" sz="1200">
                          <a:effectLst/>
                          <a:latin typeface="Times New Roman" panose="02020603050405020304" pitchFamily="18" charset="0"/>
                          <a:cs typeface="Times New Roman" panose="02020603050405020304" pitchFamily="18" charset="0"/>
                        </a:rPr>
                        <a:t>0.90</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US" sz="1200">
                          <a:effectLst/>
                          <a:latin typeface="Times New Roman" panose="02020603050405020304" pitchFamily="18" charset="0"/>
                          <a:cs typeface="Times New Roman" panose="02020603050405020304" pitchFamily="18" charset="0"/>
                        </a:rPr>
                        <a:t>1.00</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US" sz="1200">
                          <a:effectLst/>
                          <a:latin typeface="Times New Roman" panose="02020603050405020304" pitchFamily="18" charset="0"/>
                          <a:cs typeface="Times New Roman" panose="02020603050405020304" pitchFamily="18" charset="0"/>
                        </a:rPr>
                        <a:t>0.95</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US" sz="1200">
                          <a:effectLst/>
                          <a:latin typeface="Times New Roman" panose="02020603050405020304" pitchFamily="18" charset="0"/>
                          <a:cs typeface="Times New Roman" panose="02020603050405020304" pitchFamily="18" charset="0"/>
                        </a:rPr>
                        <a:t>18</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300938147"/>
                  </a:ext>
                </a:extLst>
              </a:tr>
              <a:tr h="191837">
                <a:tc>
                  <a:txBody>
                    <a:bodyPr/>
                    <a:lstStyle/>
                    <a:p>
                      <a:pPr algn="ctr"/>
                      <a:r>
                        <a:rPr lang="en-US" sz="1200">
                          <a:effectLst/>
                          <a:latin typeface="Times New Roman" panose="02020603050405020304" pitchFamily="18" charset="0"/>
                          <a:cs typeface="Times New Roman" panose="02020603050405020304" pitchFamily="18" charset="0"/>
                        </a:rPr>
                        <a:t> pomegranate</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US" sz="1200">
                          <a:effectLst/>
                          <a:latin typeface="Times New Roman" panose="02020603050405020304" pitchFamily="18" charset="0"/>
                          <a:cs typeface="Times New Roman" panose="02020603050405020304" pitchFamily="18" charset="0"/>
                        </a:rPr>
                        <a:t>1.00</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US" sz="1200">
                          <a:effectLst/>
                          <a:latin typeface="Times New Roman" panose="02020603050405020304" pitchFamily="18" charset="0"/>
                          <a:cs typeface="Times New Roman" panose="02020603050405020304" pitchFamily="18" charset="0"/>
                        </a:rPr>
                        <a:t>1.00</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US" sz="1200">
                          <a:effectLst/>
                          <a:latin typeface="Times New Roman" panose="02020603050405020304" pitchFamily="18" charset="0"/>
                          <a:cs typeface="Times New Roman" panose="02020603050405020304" pitchFamily="18" charset="0"/>
                        </a:rPr>
                        <a:t>1.00</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US" sz="1200">
                          <a:effectLst/>
                          <a:latin typeface="Times New Roman" panose="02020603050405020304" pitchFamily="18" charset="0"/>
                          <a:cs typeface="Times New Roman" panose="02020603050405020304" pitchFamily="18" charset="0"/>
                        </a:rPr>
                        <a:t>17</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41902670"/>
                  </a:ext>
                </a:extLst>
              </a:tr>
              <a:tr h="191837">
                <a:tc>
                  <a:txBody>
                    <a:bodyPr/>
                    <a:lstStyle/>
                    <a:p>
                      <a:pPr algn="ctr"/>
                      <a:r>
                        <a:rPr lang="en-US" sz="1200">
                          <a:effectLst/>
                          <a:latin typeface="Times New Roman" panose="02020603050405020304" pitchFamily="18" charset="0"/>
                          <a:cs typeface="Times New Roman" panose="02020603050405020304" pitchFamily="18" charset="0"/>
                        </a:rPr>
                        <a:t>        rice</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US" sz="1200">
                          <a:effectLst/>
                          <a:latin typeface="Times New Roman" panose="02020603050405020304" pitchFamily="18" charset="0"/>
                          <a:cs typeface="Times New Roman" panose="02020603050405020304" pitchFamily="18" charset="0"/>
                        </a:rPr>
                        <a:t>0.42</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US" sz="1200">
                          <a:effectLst/>
                          <a:latin typeface="Times New Roman" panose="02020603050405020304" pitchFamily="18" charset="0"/>
                          <a:cs typeface="Times New Roman" panose="02020603050405020304" pitchFamily="18" charset="0"/>
                        </a:rPr>
                        <a:t>1.00</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US" sz="1200">
                          <a:effectLst/>
                          <a:latin typeface="Times New Roman" panose="02020603050405020304" pitchFamily="18" charset="0"/>
                          <a:cs typeface="Times New Roman" panose="02020603050405020304" pitchFamily="18" charset="0"/>
                        </a:rPr>
                        <a:t>0.59</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US" sz="1200">
                          <a:effectLst/>
                          <a:latin typeface="Times New Roman" panose="02020603050405020304" pitchFamily="18" charset="0"/>
                          <a:cs typeface="Times New Roman" panose="02020603050405020304" pitchFamily="18" charset="0"/>
                        </a:rPr>
                        <a:t>16</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004352115"/>
                  </a:ext>
                </a:extLst>
              </a:tr>
              <a:tr h="191837">
                <a:tc>
                  <a:txBody>
                    <a:bodyPr/>
                    <a:lstStyle/>
                    <a:p>
                      <a:pPr algn="ctr"/>
                      <a:r>
                        <a:rPr lang="en-US" sz="1200">
                          <a:effectLst/>
                          <a:latin typeface="Times New Roman" panose="02020603050405020304" pitchFamily="18" charset="0"/>
                          <a:cs typeface="Times New Roman" panose="02020603050405020304" pitchFamily="18" charset="0"/>
                        </a:rPr>
                        <a:t>  watermelon</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US" sz="1200">
                          <a:effectLst/>
                          <a:latin typeface="Times New Roman" panose="02020603050405020304" pitchFamily="18" charset="0"/>
                          <a:cs typeface="Times New Roman" panose="02020603050405020304" pitchFamily="18" charset="0"/>
                        </a:rPr>
                        <a:t>1.00</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US" sz="1200">
                          <a:effectLst/>
                          <a:latin typeface="Times New Roman" panose="02020603050405020304" pitchFamily="18" charset="0"/>
                          <a:cs typeface="Times New Roman" panose="02020603050405020304" pitchFamily="18" charset="0"/>
                        </a:rPr>
                        <a:t>1.00</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US" sz="1200">
                          <a:effectLst/>
                          <a:latin typeface="Times New Roman" panose="02020603050405020304" pitchFamily="18" charset="0"/>
                          <a:cs typeface="Times New Roman" panose="02020603050405020304" pitchFamily="18" charset="0"/>
                        </a:rPr>
                        <a:t>1.00</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US" sz="1200">
                          <a:effectLst/>
                          <a:latin typeface="Times New Roman" panose="02020603050405020304" pitchFamily="18" charset="0"/>
                          <a:cs typeface="Times New Roman" panose="02020603050405020304" pitchFamily="18" charset="0"/>
                        </a:rPr>
                        <a:t>15</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975796283"/>
                  </a:ext>
                </a:extLst>
              </a:tr>
              <a:tr h="191837">
                <a:tc>
                  <a:txBody>
                    <a:bodyPr/>
                    <a:lstStyle/>
                    <a:p>
                      <a:pPr algn="ctr"/>
                      <a:r>
                        <a:rPr lang="en-US" sz="1200">
                          <a:effectLst/>
                          <a:latin typeface="Times New Roman" panose="02020603050405020304" pitchFamily="18" charset="0"/>
                          <a:cs typeface="Times New Roman" panose="02020603050405020304" pitchFamily="18" charset="0"/>
                        </a:rPr>
                        <a:t>    accuracy</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US" sz="1200">
                          <a:effectLst/>
                          <a:latin typeface="Times New Roman" panose="02020603050405020304" pitchFamily="18" charset="0"/>
                          <a:cs typeface="Times New Roman" panose="02020603050405020304" pitchFamily="18" charset="0"/>
                        </a:rPr>
                        <a:t> </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US" sz="1200">
                          <a:effectLst/>
                          <a:latin typeface="Times New Roman" panose="02020603050405020304" pitchFamily="18" charset="0"/>
                          <a:cs typeface="Times New Roman" panose="02020603050405020304" pitchFamily="18" charset="0"/>
                        </a:rPr>
                        <a:t> </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US" sz="1200">
                          <a:effectLst/>
                          <a:latin typeface="Times New Roman" panose="02020603050405020304" pitchFamily="18" charset="0"/>
                          <a:cs typeface="Times New Roman" panose="02020603050405020304" pitchFamily="18" charset="0"/>
                        </a:rPr>
                        <a:t>0.91</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US" sz="1200">
                          <a:effectLst/>
                          <a:latin typeface="Times New Roman" panose="02020603050405020304" pitchFamily="18" charset="0"/>
                          <a:cs typeface="Times New Roman" panose="02020603050405020304" pitchFamily="18" charset="0"/>
                        </a:rPr>
                        <a:t>440</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285026793"/>
                  </a:ext>
                </a:extLst>
              </a:tr>
              <a:tr h="191837">
                <a:tc>
                  <a:txBody>
                    <a:bodyPr/>
                    <a:lstStyle/>
                    <a:p>
                      <a:pPr algn="ctr"/>
                      <a:r>
                        <a:rPr lang="en-US" sz="1200">
                          <a:effectLst/>
                          <a:latin typeface="Times New Roman" panose="02020603050405020304" pitchFamily="18" charset="0"/>
                          <a:cs typeface="Times New Roman" panose="02020603050405020304" pitchFamily="18" charset="0"/>
                        </a:rPr>
                        <a:t>   Macro avg</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US" sz="1200">
                          <a:effectLst/>
                          <a:latin typeface="Times New Roman" panose="02020603050405020304" pitchFamily="18" charset="0"/>
                          <a:cs typeface="Times New Roman" panose="02020603050405020304" pitchFamily="18" charset="0"/>
                        </a:rPr>
                        <a:t>0.94</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US" sz="1200">
                          <a:effectLst/>
                          <a:latin typeface="Times New Roman" panose="02020603050405020304" pitchFamily="18" charset="0"/>
                          <a:cs typeface="Times New Roman" panose="02020603050405020304" pitchFamily="18" charset="0"/>
                        </a:rPr>
                        <a:t>0.93</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US" sz="1200">
                          <a:effectLst/>
                          <a:latin typeface="Times New Roman" panose="02020603050405020304" pitchFamily="18" charset="0"/>
                          <a:cs typeface="Times New Roman" panose="02020603050405020304" pitchFamily="18" charset="0"/>
                        </a:rPr>
                        <a:t>0.91</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US" sz="1200">
                          <a:effectLst/>
                          <a:latin typeface="Times New Roman" panose="02020603050405020304" pitchFamily="18" charset="0"/>
                          <a:cs typeface="Times New Roman" panose="02020603050405020304" pitchFamily="18" charset="0"/>
                        </a:rPr>
                        <a:t>440</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574138096"/>
                  </a:ext>
                </a:extLst>
              </a:tr>
              <a:tr h="191837">
                <a:tc>
                  <a:txBody>
                    <a:bodyPr/>
                    <a:lstStyle/>
                    <a:p>
                      <a:pPr algn="ctr"/>
                      <a:r>
                        <a:rPr lang="en-US" sz="1200">
                          <a:effectLst/>
                          <a:latin typeface="Times New Roman" panose="02020603050405020304" pitchFamily="18" charset="0"/>
                          <a:cs typeface="Times New Roman" panose="02020603050405020304" pitchFamily="18" charset="0"/>
                        </a:rPr>
                        <a:t>Weighted avg</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US" sz="1200">
                          <a:effectLst/>
                          <a:latin typeface="Times New Roman" panose="02020603050405020304" pitchFamily="18" charset="0"/>
                          <a:cs typeface="Times New Roman" panose="02020603050405020304" pitchFamily="18" charset="0"/>
                        </a:rPr>
                        <a:t>0.95</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US" sz="1200">
                          <a:effectLst/>
                          <a:latin typeface="Times New Roman" panose="02020603050405020304" pitchFamily="18" charset="0"/>
                          <a:cs typeface="Times New Roman" panose="02020603050405020304" pitchFamily="18" charset="0"/>
                        </a:rPr>
                        <a:t>0.91</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US" sz="1200">
                          <a:effectLst/>
                          <a:latin typeface="Times New Roman" panose="02020603050405020304" pitchFamily="18" charset="0"/>
                          <a:cs typeface="Times New Roman" panose="02020603050405020304" pitchFamily="18" charset="0"/>
                        </a:rPr>
                        <a:t>0.91</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US" sz="1200" dirty="0">
                          <a:effectLst/>
                          <a:latin typeface="Times New Roman" panose="02020603050405020304" pitchFamily="18" charset="0"/>
                          <a:cs typeface="Times New Roman" panose="02020603050405020304" pitchFamily="18" charset="0"/>
                        </a:rPr>
                        <a:t>440</a:t>
                      </a:r>
                      <a:endParaRPr lang="en-IN" sz="12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063104956"/>
                  </a:ext>
                </a:extLst>
              </a:tr>
            </a:tbl>
          </a:graphicData>
        </a:graphic>
      </p:graphicFrame>
      <p:sp>
        <p:nvSpPr>
          <p:cNvPr id="6" name="Rectangle 1">
            <a:extLst>
              <a:ext uri="{FF2B5EF4-FFF2-40B4-BE49-F238E27FC236}">
                <a16:creationId xmlns:a16="http://schemas.microsoft.com/office/drawing/2014/main" id="{E3313956-BD14-A249-60C9-120589DE516C}"/>
              </a:ext>
            </a:extLst>
          </p:cNvPr>
          <p:cNvSpPr>
            <a:spLocks noChangeArrowheads="1"/>
          </p:cNvSpPr>
          <p:nvPr/>
        </p:nvSpPr>
        <p:spPr bwMode="auto">
          <a:xfrm>
            <a:off x="4425766" y="744085"/>
            <a:ext cx="281532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800" b="0" i="0" u="none" strike="noStrike" cap="none" normalizeH="0" baseline="0" dirty="0">
                <a:ln>
                  <a:noFill/>
                </a:ln>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Decision Tree       </a:t>
            </a:r>
            <a:endParaRPr kumimoji="0" lang="en-US" altLang="zh-CN" sz="2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595456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486727" y="338945"/>
            <a:ext cx="5346700" cy="666750"/>
          </a:xfrm>
          <a:prstGeom prst="rect">
            <a:avLst/>
          </a:prstGeom>
          <a:noFill/>
        </p:spPr>
        <p:txBody>
          <a:bodyPr wrap="square" rtlCol="0">
            <a:noAutofit/>
          </a:bodyPr>
          <a:lstStyle/>
          <a:p>
            <a:r>
              <a:rPr lang="en-US" sz="3200" dirty="0">
                <a:latin typeface="Times New Roman" panose="02020603050405020304" pitchFamily="18" charset="0"/>
                <a:cs typeface="Times New Roman" panose="02020603050405020304" pitchFamily="18" charset="0"/>
              </a:rPr>
              <a:t>Quality Metrics</a:t>
            </a:r>
          </a:p>
        </p:txBody>
      </p:sp>
      <p:sp>
        <p:nvSpPr>
          <p:cNvPr id="6" name="Rectangle 1">
            <a:extLst>
              <a:ext uri="{FF2B5EF4-FFF2-40B4-BE49-F238E27FC236}">
                <a16:creationId xmlns:a16="http://schemas.microsoft.com/office/drawing/2014/main" id="{E3313956-BD14-A249-60C9-120589DE516C}"/>
              </a:ext>
            </a:extLst>
          </p:cNvPr>
          <p:cNvSpPr>
            <a:spLocks noChangeArrowheads="1"/>
          </p:cNvSpPr>
          <p:nvPr/>
        </p:nvSpPr>
        <p:spPr bwMode="auto">
          <a:xfrm>
            <a:off x="4128473" y="629785"/>
            <a:ext cx="340990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lang="en-US" altLang="zh-CN" sz="2800" dirty="0">
                <a:latin typeface="Times New Roman" panose="02020603050405020304" pitchFamily="18" charset="0"/>
                <a:ea typeface="SimSun" panose="02010600030101010101" pitchFamily="2" charset="-122"/>
                <a:cs typeface="Times New Roman" panose="02020603050405020304" pitchFamily="18" charset="0"/>
              </a:rPr>
              <a:t>Gaussian Naïve Bayes</a:t>
            </a:r>
            <a:endParaRPr kumimoji="0" lang="en-US" altLang="zh-CN" sz="2800" b="0" i="0" u="none" strike="noStrike" cap="none" normalizeH="0" baseline="0" dirty="0">
              <a:ln>
                <a:noFill/>
              </a:ln>
              <a:solidFill>
                <a:schemeClr val="tx1"/>
              </a:solidFill>
              <a:effectLst/>
              <a:latin typeface="Arial" panose="020B0604020202020204" pitchFamily="34" charset="0"/>
            </a:endParaRPr>
          </a:p>
        </p:txBody>
      </p:sp>
      <p:graphicFrame>
        <p:nvGraphicFramePr>
          <p:cNvPr id="4" name="Table 3">
            <a:extLst>
              <a:ext uri="{FF2B5EF4-FFF2-40B4-BE49-F238E27FC236}">
                <a16:creationId xmlns:a16="http://schemas.microsoft.com/office/drawing/2014/main" id="{692D89DF-5E66-24B1-267F-D51298B1039C}"/>
              </a:ext>
            </a:extLst>
          </p:cNvPr>
          <p:cNvGraphicFramePr>
            <a:graphicFrameLocks noGrp="1"/>
          </p:cNvGraphicFramePr>
          <p:nvPr>
            <p:extLst>
              <p:ext uri="{D42A27DB-BD31-4B8C-83A1-F6EECF244321}">
                <p14:modId xmlns:p14="http://schemas.microsoft.com/office/powerpoint/2010/main" val="401170331"/>
              </p:ext>
            </p:extLst>
          </p:nvPr>
        </p:nvGraphicFramePr>
        <p:xfrm>
          <a:off x="1575752" y="1148718"/>
          <a:ext cx="8515350" cy="5075214"/>
        </p:xfrm>
        <a:graphic>
          <a:graphicData uri="http://schemas.openxmlformats.org/drawingml/2006/table">
            <a:tbl>
              <a:tblPr firstRow="1" firstCol="1" bandRow="1">
                <a:tableStyleId>{5C22544A-7EE6-4342-B048-85BDC9FD1C3A}</a:tableStyleId>
              </a:tblPr>
              <a:tblGrid>
                <a:gridCol w="2280220">
                  <a:extLst>
                    <a:ext uri="{9D8B030D-6E8A-4147-A177-3AD203B41FA5}">
                      <a16:colId xmlns:a16="http://schemas.microsoft.com/office/drawing/2014/main" val="296031640"/>
                    </a:ext>
                  </a:extLst>
                </a:gridCol>
                <a:gridCol w="1552787">
                  <a:extLst>
                    <a:ext uri="{9D8B030D-6E8A-4147-A177-3AD203B41FA5}">
                      <a16:colId xmlns:a16="http://schemas.microsoft.com/office/drawing/2014/main" val="4262374541"/>
                    </a:ext>
                  </a:extLst>
                </a:gridCol>
                <a:gridCol w="1542796">
                  <a:extLst>
                    <a:ext uri="{9D8B030D-6E8A-4147-A177-3AD203B41FA5}">
                      <a16:colId xmlns:a16="http://schemas.microsoft.com/office/drawing/2014/main" val="3604766889"/>
                    </a:ext>
                  </a:extLst>
                </a:gridCol>
                <a:gridCol w="1631726">
                  <a:extLst>
                    <a:ext uri="{9D8B030D-6E8A-4147-A177-3AD203B41FA5}">
                      <a16:colId xmlns:a16="http://schemas.microsoft.com/office/drawing/2014/main" val="888185935"/>
                    </a:ext>
                  </a:extLst>
                </a:gridCol>
                <a:gridCol w="1507821">
                  <a:extLst>
                    <a:ext uri="{9D8B030D-6E8A-4147-A177-3AD203B41FA5}">
                      <a16:colId xmlns:a16="http://schemas.microsoft.com/office/drawing/2014/main" val="3326486775"/>
                    </a:ext>
                  </a:extLst>
                </a:gridCol>
              </a:tblGrid>
              <a:tr h="191551">
                <a:tc>
                  <a:txBody>
                    <a:bodyPr/>
                    <a:lstStyle/>
                    <a:p>
                      <a:pPr algn="just"/>
                      <a:r>
                        <a:rPr lang="en-US" sz="1200">
                          <a:effectLst/>
                          <a:latin typeface="Times New Roman" panose="02020603050405020304" pitchFamily="18" charset="0"/>
                          <a:cs typeface="Times New Roman" panose="02020603050405020304" pitchFamily="18" charset="0"/>
                        </a:rPr>
                        <a:t> </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US" sz="1200">
                          <a:effectLst/>
                          <a:latin typeface="Times New Roman" panose="02020603050405020304" pitchFamily="18" charset="0"/>
                          <a:cs typeface="Times New Roman" panose="02020603050405020304" pitchFamily="18" charset="0"/>
                        </a:rPr>
                        <a:t>precision</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US" sz="1200">
                          <a:effectLst/>
                          <a:latin typeface="Times New Roman" panose="02020603050405020304" pitchFamily="18" charset="0"/>
                          <a:cs typeface="Times New Roman" panose="02020603050405020304" pitchFamily="18" charset="0"/>
                        </a:rPr>
                        <a:t>recall</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US" sz="1200">
                          <a:effectLst/>
                          <a:latin typeface="Times New Roman" panose="02020603050405020304" pitchFamily="18" charset="0"/>
                          <a:cs typeface="Times New Roman" panose="02020603050405020304" pitchFamily="18" charset="0"/>
                        </a:rPr>
                        <a:t>f1-score</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US" sz="1200">
                          <a:effectLst/>
                          <a:latin typeface="Times New Roman" panose="02020603050405020304" pitchFamily="18" charset="0"/>
                          <a:cs typeface="Times New Roman" panose="02020603050405020304" pitchFamily="18" charset="0"/>
                        </a:rPr>
                        <a:t>support</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826852314"/>
                  </a:ext>
                </a:extLst>
              </a:tr>
              <a:tr h="191551">
                <a:tc>
                  <a:txBody>
                    <a:bodyPr/>
                    <a:lstStyle/>
                    <a:p>
                      <a:pPr algn="ctr"/>
                      <a:r>
                        <a:rPr lang="en-US" sz="1200">
                          <a:effectLst/>
                          <a:latin typeface="Times New Roman" panose="02020603050405020304" pitchFamily="18" charset="0"/>
                          <a:cs typeface="Times New Roman" panose="02020603050405020304" pitchFamily="18" charset="0"/>
                        </a:rPr>
                        <a:t>apple</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US" sz="1200">
                          <a:effectLst/>
                          <a:latin typeface="Times New Roman" panose="02020603050405020304" pitchFamily="18" charset="0"/>
                          <a:cs typeface="Times New Roman" panose="02020603050405020304" pitchFamily="18" charset="0"/>
                        </a:rPr>
                        <a:t>1.00</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US" sz="1200">
                          <a:effectLst/>
                          <a:latin typeface="Times New Roman" panose="02020603050405020304" pitchFamily="18" charset="0"/>
                          <a:cs typeface="Times New Roman" panose="02020603050405020304" pitchFamily="18" charset="0"/>
                        </a:rPr>
                        <a:t>1.00</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US" sz="1200">
                          <a:effectLst/>
                          <a:latin typeface="Times New Roman" panose="02020603050405020304" pitchFamily="18" charset="0"/>
                          <a:cs typeface="Times New Roman" panose="02020603050405020304" pitchFamily="18" charset="0"/>
                        </a:rPr>
                        <a:t>1.00</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US" sz="1200">
                          <a:effectLst/>
                          <a:latin typeface="Times New Roman" panose="02020603050405020304" pitchFamily="18" charset="0"/>
                          <a:cs typeface="Times New Roman" panose="02020603050405020304" pitchFamily="18" charset="0"/>
                        </a:rPr>
                        <a:t>13</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664988574"/>
                  </a:ext>
                </a:extLst>
              </a:tr>
              <a:tr h="191551">
                <a:tc>
                  <a:txBody>
                    <a:bodyPr/>
                    <a:lstStyle/>
                    <a:p>
                      <a:pPr algn="ctr"/>
                      <a:r>
                        <a:rPr lang="en-US" sz="1200">
                          <a:effectLst/>
                          <a:latin typeface="Times New Roman" panose="02020603050405020304" pitchFamily="18" charset="0"/>
                          <a:cs typeface="Times New Roman" panose="02020603050405020304" pitchFamily="18" charset="0"/>
                        </a:rPr>
                        <a:t>banana</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US" sz="1200">
                          <a:effectLst/>
                          <a:latin typeface="Times New Roman" panose="02020603050405020304" pitchFamily="18" charset="0"/>
                          <a:cs typeface="Times New Roman" panose="02020603050405020304" pitchFamily="18" charset="0"/>
                        </a:rPr>
                        <a:t>1.00</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US" sz="1200">
                          <a:effectLst/>
                          <a:latin typeface="Times New Roman" panose="02020603050405020304" pitchFamily="18" charset="0"/>
                          <a:cs typeface="Times New Roman" panose="02020603050405020304" pitchFamily="18" charset="0"/>
                        </a:rPr>
                        <a:t>1.00</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US" sz="1200">
                          <a:effectLst/>
                          <a:latin typeface="Times New Roman" panose="02020603050405020304" pitchFamily="18" charset="0"/>
                          <a:cs typeface="Times New Roman" panose="02020603050405020304" pitchFamily="18" charset="0"/>
                        </a:rPr>
                        <a:t>1.00</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US" sz="1200">
                          <a:effectLst/>
                          <a:latin typeface="Times New Roman" panose="02020603050405020304" pitchFamily="18" charset="0"/>
                          <a:cs typeface="Times New Roman" panose="02020603050405020304" pitchFamily="18" charset="0"/>
                        </a:rPr>
                        <a:t>17</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784160561"/>
                  </a:ext>
                </a:extLst>
              </a:tr>
              <a:tr h="191551">
                <a:tc>
                  <a:txBody>
                    <a:bodyPr/>
                    <a:lstStyle/>
                    <a:p>
                      <a:pPr algn="ctr"/>
                      <a:r>
                        <a:rPr lang="en-US" sz="1200">
                          <a:effectLst/>
                          <a:latin typeface="Times New Roman" panose="02020603050405020304" pitchFamily="18" charset="0"/>
                          <a:cs typeface="Times New Roman" panose="02020603050405020304" pitchFamily="18" charset="0"/>
                        </a:rPr>
                        <a:t>blackgram</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US" sz="1200">
                          <a:effectLst/>
                          <a:latin typeface="Times New Roman" panose="02020603050405020304" pitchFamily="18" charset="0"/>
                          <a:cs typeface="Times New Roman" panose="02020603050405020304" pitchFamily="18" charset="0"/>
                        </a:rPr>
                        <a:t>0.64</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US" sz="1200">
                          <a:effectLst/>
                          <a:latin typeface="Times New Roman" panose="02020603050405020304" pitchFamily="18" charset="0"/>
                          <a:cs typeface="Times New Roman" panose="02020603050405020304" pitchFamily="18" charset="0"/>
                        </a:rPr>
                        <a:t>1.00</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US" sz="1200">
                          <a:effectLst/>
                          <a:latin typeface="Times New Roman" panose="02020603050405020304" pitchFamily="18" charset="0"/>
                          <a:cs typeface="Times New Roman" panose="02020603050405020304" pitchFamily="18" charset="0"/>
                        </a:rPr>
                        <a:t>0.78</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US" sz="1200">
                          <a:effectLst/>
                          <a:latin typeface="Times New Roman" panose="02020603050405020304" pitchFamily="18" charset="0"/>
                          <a:cs typeface="Times New Roman" panose="02020603050405020304" pitchFamily="18" charset="0"/>
                        </a:rPr>
                        <a:t>16</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091026405"/>
                  </a:ext>
                </a:extLst>
              </a:tr>
              <a:tr h="191551">
                <a:tc>
                  <a:txBody>
                    <a:bodyPr/>
                    <a:lstStyle/>
                    <a:p>
                      <a:pPr algn="ctr"/>
                      <a:r>
                        <a:rPr lang="en-US" sz="1200">
                          <a:effectLst/>
                          <a:latin typeface="Times New Roman" panose="02020603050405020304" pitchFamily="18" charset="0"/>
                          <a:cs typeface="Times New Roman" panose="02020603050405020304" pitchFamily="18" charset="0"/>
                        </a:rPr>
                        <a:t>chickpea</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US" sz="1200">
                          <a:effectLst/>
                          <a:latin typeface="Times New Roman" panose="02020603050405020304" pitchFamily="18" charset="0"/>
                          <a:cs typeface="Times New Roman" panose="02020603050405020304" pitchFamily="18" charset="0"/>
                        </a:rPr>
                        <a:t>1.00</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US" sz="1200">
                          <a:effectLst/>
                          <a:latin typeface="Times New Roman" panose="02020603050405020304" pitchFamily="18" charset="0"/>
                          <a:cs typeface="Times New Roman" panose="02020603050405020304" pitchFamily="18" charset="0"/>
                        </a:rPr>
                        <a:t>1.00</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US" sz="1200">
                          <a:effectLst/>
                          <a:latin typeface="Times New Roman" panose="02020603050405020304" pitchFamily="18" charset="0"/>
                          <a:cs typeface="Times New Roman" panose="02020603050405020304" pitchFamily="18" charset="0"/>
                        </a:rPr>
                        <a:t>1.00</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US" sz="1200">
                          <a:effectLst/>
                          <a:latin typeface="Times New Roman" panose="02020603050405020304" pitchFamily="18" charset="0"/>
                          <a:cs typeface="Times New Roman" panose="02020603050405020304" pitchFamily="18" charset="0"/>
                        </a:rPr>
                        <a:t>21</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348386684"/>
                  </a:ext>
                </a:extLst>
              </a:tr>
              <a:tr h="191551">
                <a:tc>
                  <a:txBody>
                    <a:bodyPr/>
                    <a:lstStyle/>
                    <a:p>
                      <a:pPr algn="ctr"/>
                      <a:r>
                        <a:rPr lang="en-US" sz="1200">
                          <a:effectLst/>
                          <a:latin typeface="Times New Roman" panose="02020603050405020304" pitchFamily="18" charset="0"/>
                          <a:cs typeface="Times New Roman" panose="02020603050405020304" pitchFamily="18" charset="0"/>
                        </a:rPr>
                        <a:t>coconut</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US" sz="1200">
                          <a:effectLst/>
                          <a:latin typeface="Times New Roman" panose="02020603050405020304" pitchFamily="18" charset="0"/>
                          <a:cs typeface="Times New Roman" panose="02020603050405020304" pitchFamily="18" charset="0"/>
                        </a:rPr>
                        <a:t>1.00</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US" sz="1200">
                          <a:effectLst/>
                          <a:latin typeface="Times New Roman" panose="02020603050405020304" pitchFamily="18" charset="0"/>
                          <a:cs typeface="Times New Roman" panose="02020603050405020304" pitchFamily="18" charset="0"/>
                        </a:rPr>
                        <a:t>1.00</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US" sz="1200">
                          <a:effectLst/>
                          <a:latin typeface="Times New Roman" panose="02020603050405020304" pitchFamily="18" charset="0"/>
                          <a:cs typeface="Times New Roman" panose="02020603050405020304" pitchFamily="18" charset="0"/>
                        </a:rPr>
                        <a:t>1.00</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US" sz="1200">
                          <a:effectLst/>
                          <a:latin typeface="Times New Roman" panose="02020603050405020304" pitchFamily="18" charset="0"/>
                          <a:cs typeface="Times New Roman" panose="02020603050405020304" pitchFamily="18" charset="0"/>
                        </a:rPr>
                        <a:t>21</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781690123"/>
                  </a:ext>
                </a:extLst>
              </a:tr>
              <a:tr h="191551">
                <a:tc>
                  <a:txBody>
                    <a:bodyPr/>
                    <a:lstStyle/>
                    <a:p>
                      <a:pPr algn="ctr"/>
                      <a:r>
                        <a:rPr lang="en-US" sz="1200">
                          <a:effectLst/>
                          <a:latin typeface="Times New Roman" panose="02020603050405020304" pitchFamily="18" charset="0"/>
                          <a:cs typeface="Times New Roman" panose="02020603050405020304" pitchFamily="18" charset="0"/>
                        </a:rPr>
                        <a:t>coffee</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US" sz="1200">
                          <a:effectLst/>
                          <a:latin typeface="Times New Roman" panose="02020603050405020304" pitchFamily="18" charset="0"/>
                          <a:cs typeface="Times New Roman" panose="02020603050405020304" pitchFamily="18" charset="0"/>
                        </a:rPr>
                        <a:t>1.00</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US" sz="1200">
                          <a:effectLst/>
                          <a:latin typeface="Times New Roman" panose="02020603050405020304" pitchFamily="18" charset="0"/>
                          <a:cs typeface="Times New Roman" panose="02020603050405020304" pitchFamily="18" charset="0"/>
                        </a:rPr>
                        <a:t>0.95</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US" sz="1200">
                          <a:effectLst/>
                          <a:latin typeface="Times New Roman" panose="02020603050405020304" pitchFamily="18" charset="0"/>
                          <a:cs typeface="Times New Roman" panose="02020603050405020304" pitchFamily="18" charset="0"/>
                        </a:rPr>
                        <a:t>0.98</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US" sz="1200">
                          <a:effectLst/>
                          <a:latin typeface="Times New Roman" panose="02020603050405020304" pitchFamily="18" charset="0"/>
                          <a:cs typeface="Times New Roman" panose="02020603050405020304" pitchFamily="18" charset="0"/>
                        </a:rPr>
                        <a:t>22</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729254784"/>
                  </a:ext>
                </a:extLst>
              </a:tr>
              <a:tr h="191551">
                <a:tc>
                  <a:txBody>
                    <a:bodyPr/>
                    <a:lstStyle/>
                    <a:p>
                      <a:pPr algn="ctr"/>
                      <a:r>
                        <a:rPr lang="en-US" sz="1200">
                          <a:effectLst/>
                          <a:latin typeface="Times New Roman" panose="02020603050405020304" pitchFamily="18" charset="0"/>
                          <a:cs typeface="Times New Roman" panose="02020603050405020304" pitchFamily="18" charset="0"/>
                        </a:rPr>
                        <a:t>cotton</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US" sz="1200">
                          <a:effectLst/>
                          <a:latin typeface="Times New Roman" panose="02020603050405020304" pitchFamily="18" charset="0"/>
                          <a:cs typeface="Times New Roman" panose="02020603050405020304" pitchFamily="18" charset="0"/>
                        </a:rPr>
                        <a:t>1.00</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US" sz="1200">
                          <a:effectLst/>
                          <a:latin typeface="Times New Roman" panose="02020603050405020304" pitchFamily="18" charset="0"/>
                          <a:cs typeface="Times New Roman" panose="02020603050405020304" pitchFamily="18" charset="0"/>
                        </a:rPr>
                        <a:t>1.00</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US" sz="1200">
                          <a:effectLst/>
                          <a:latin typeface="Times New Roman" panose="02020603050405020304" pitchFamily="18" charset="0"/>
                          <a:cs typeface="Times New Roman" panose="02020603050405020304" pitchFamily="18" charset="0"/>
                        </a:rPr>
                        <a:t>1.00</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US" sz="1200">
                          <a:effectLst/>
                          <a:latin typeface="Times New Roman" panose="02020603050405020304" pitchFamily="18" charset="0"/>
                          <a:cs typeface="Times New Roman" panose="02020603050405020304" pitchFamily="18" charset="0"/>
                        </a:rPr>
                        <a:t>20</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999006649"/>
                  </a:ext>
                </a:extLst>
              </a:tr>
              <a:tr h="191551">
                <a:tc>
                  <a:txBody>
                    <a:bodyPr/>
                    <a:lstStyle/>
                    <a:p>
                      <a:pPr algn="ctr"/>
                      <a:r>
                        <a:rPr lang="en-US" sz="1200">
                          <a:effectLst/>
                          <a:latin typeface="Times New Roman" panose="02020603050405020304" pitchFamily="18" charset="0"/>
                          <a:cs typeface="Times New Roman" panose="02020603050405020304" pitchFamily="18" charset="0"/>
                        </a:rPr>
                        <a:t>grapes</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US" sz="1200">
                          <a:effectLst/>
                          <a:latin typeface="Times New Roman" panose="02020603050405020304" pitchFamily="18" charset="0"/>
                          <a:cs typeface="Times New Roman" panose="02020603050405020304" pitchFamily="18" charset="0"/>
                        </a:rPr>
                        <a:t>1.00</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US" sz="1200">
                          <a:effectLst/>
                          <a:latin typeface="Times New Roman" panose="02020603050405020304" pitchFamily="18" charset="0"/>
                          <a:cs typeface="Times New Roman" panose="02020603050405020304" pitchFamily="18" charset="0"/>
                        </a:rPr>
                        <a:t>1.00</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US" sz="1200">
                          <a:effectLst/>
                          <a:latin typeface="Times New Roman" panose="02020603050405020304" pitchFamily="18" charset="0"/>
                          <a:cs typeface="Times New Roman" panose="02020603050405020304" pitchFamily="18" charset="0"/>
                        </a:rPr>
                        <a:t>1.00</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US" sz="1200">
                          <a:effectLst/>
                          <a:latin typeface="Times New Roman" panose="02020603050405020304" pitchFamily="18" charset="0"/>
                          <a:cs typeface="Times New Roman" panose="02020603050405020304" pitchFamily="18" charset="0"/>
                        </a:rPr>
                        <a:t>18</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405694273"/>
                  </a:ext>
                </a:extLst>
              </a:tr>
              <a:tr h="191551">
                <a:tc>
                  <a:txBody>
                    <a:bodyPr/>
                    <a:lstStyle/>
                    <a:p>
                      <a:pPr algn="ctr"/>
                      <a:r>
                        <a:rPr lang="en-US" sz="1200">
                          <a:effectLst/>
                          <a:latin typeface="Times New Roman" panose="02020603050405020304" pitchFamily="18" charset="0"/>
                          <a:cs typeface="Times New Roman" panose="02020603050405020304" pitchFamily="18" charset="0"/>
                        </a:rPr>
                        <a:t>jute</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US" sz="1200" dirty="0">
                          <a:effectLst/>
                          <a:latin typeface="Times New Roman" panose="02020603050405020304" pitchFamily="18" charset="0"/>
                          <a:cs typeface="Times New Roman" panose="02020603050405020304" pitchFamily="18" charset="0"/>
                        </a:rPr>
                        <a:t>1.00</a:t>
                      </a:r>
                      <a:endParaRPr lang="en-IN" sz="12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US" sz="1200">
                          <a:effectLst/>
                          <a:latin typeface="Times New Roman" panose="02020603050405020304" pitchFamily="18" charset="0"/>
                          <a:cs typeface="Times New Roman" panose="02020603050405020304" pitchFamily="18" charset="0"/>
                        </a:rPr>
                        <a:t>0.21</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US" sz="1200">
                          <a:effectLst/>
                          <a:latin typeface="Times New Roman" panose="02020603050405020304" pitchFamily="18" charset="0"/>
                          <a:cs typeface="Times New Roman" panose="02020603050405020304" pitchFamily="18" charset="0"/>
                        </a:rPr>
                        <a:t>0.35</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US" sz="1200">
                          <a:effectLst/>
                          <a:latin typeface="Times New Roman" panose="02020603050405020304" pitchFamily="18" charset="0"/>
                          <a:cs typeface="Times New Roman" panose="02020603050405020304" pitchFamily="18" charset="0"/>
                        </a:rPr>
                        <a:t>28</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010718787"/>
                  </a:ext>
                </a:extLst>
              </a:tr>
              <a:tr h="191551">
                <a:tc>
                  <a:txBody>
                    <a:bodyPr/>
                    <a:lstStyle/>
                    <a:p>
                      <a:pPr algn="ctr"/>
                      <a:r>
                        <a:rPr lang="en-US" sz="1200">
                          <a:effectLst/>
                          <a:latin typeface="Times New Roman" panose="02020603050405020304" pitchFamily="18" charset="0"/>
                          <a:cs typeface="Times New Roman" panose="02020603050405020304" pitchFamily="18" charset="0"/>
                        </a:rPr>
                        <a:t>kidneybeans</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US" sz="1200">
                          <a:effectLst/>
                          <a:latin typeface="Times New Roman" panose="02020603050405020304" pitchFamily="18" charset="0"/>
                          <a:cs typeface="Times New Roman" panose="02020603050405020304" pitchFamily="18" charset="0"/>
                        </a:rPr>
                        <a:t>1.00</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US" sz="1200">
                          <a:effectLst/>
                          <a:latin typeface="Times New Roman" panose="02020603050405020304" pitchFamily="18" charset="0"/>
                          <a:cs typeface="Times New Roman" panose="02020603050405020304" pitchFamily="18" charset="0"/>
                        </a:rPr>
                        <a:t>0.79</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US" sz="1200">
                          <a:effectLst/>
                          <a:latin typeface="Times New Roman" panose="02020603050405020304" pitchFamily="18" charset="0"/>
                          <a:cs typeface="Times New Roman" panose="02020603050405020304" pitchFamily="18" charset="0"/>
                        </a:rPr>
                        <a:t>0.88</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US" sz="1200">
                          <a:effectLst/>
                          <a:latin typeface="Times New Roman" panose="02020603050405020304" pitchFamily="18" charset="0"/>
                          <a:cs typeface="Times New Roman" panose="02020603050405020304" pitchFamily="18" charset="0"/>
                        </a:rPr>
                        <a:t>14</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120055581"/>
                  </a:ext>
                </a:extLst>
              </a:tr>
              <a:tr h="191551">
                <a:tc>
                  <a:txBody>
                    <a:bodyPr/>
                    <a:lstStyle/>
                    <a:p>
                      <a:pPr algn="ctr"/>
                      <a:r>
                        <a:rPr lang="en-US" sz="1200">
                          <a:effectLst/>
                          <a:latin typeface="Times New Roman" panose="02020603050405020304" pitchFamily="18" charset="0"/>
                          <a:cs typeface="Times New Roman" panose="02020603050405020304" pitchFamily="18" charset="0"/>
                        </a:rPr>
                        <a:t>lentil</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US" sz="1200">
                          <a:effectLst/>
                          <a:latin typeface="Times New Roman" panose="02020603050405020304" pitchFamily="18" charset="0"/>
                          <a:cs typeface="Times New Roman" panose="02020603050405020304" pitchFamily="18" charset="0"/>
                        </a:rPr>
                        <a:t>1.00</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US" sz="1200">
                          <a:effectLst/>
                          <a:latin typeface="Times New Roman" panose="02020603050405020304" pitchFamily="18" charset="0"/>
                          <a:cs typeface="Times New Roman" panose="02020603050405020304" pitchFamily="18" charset="0"/>
                        </a:rPr>
                        <a:t>0.96</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US" sz="1200">
                          <a:effectLst/>
                          <a:latin typeface="Times New Roman" panose="02020603050405020304" pitchFamily="18" charset="0"/>
                          <a:cs typeface="Times New Roman" panose="02020603050405020304" pitchFamily="18" charset="0"/>
                        </a:rPr>
                        <a:t>0.98</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US" sz="1200">
                          <a:effectLst/>
                          <a:latin typeface="Times New Roman" panose="02020603050405020304" pitchFamily="18" charset="0"/>
                          <a:cs typeface="Times New Roman" panose="02020603050405020304" pitchFamily="18" charset="0"/>
                        </a:rPr>
                        <a:t>23</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196749525"/>
                  </a:ext>
                </a:extLst>
              </a:tr>
              <a:tr h="191551">
                <a:tc>
                  <a:txBody>
                    <a:bodyPr/>
                    <a:lstStyle/>
                    <a:p>
                      <a:pPr algn="ctr"/>
                      <a:r>
                        <a:rPr lang="en-US" sz="1200">
                          <a:effectLst/>
                          <a:latin typeface="Times New Roman" panose="02020603050405020304" pitchFamily="18" charset="0"/>
                          <a:cs typeface="Times New Roman" panose="02020603050405020304" pitchFamily="18" charset="0"/>
                        </a:rPr>
                        <a:t>maize</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US" sz="1200">
                          <a:effectLst/>
                          <a:latin typeface="Times New Roman" panose="02020603050405020304" pitchFamily="18" charset="0"/>
                          <a:cs typeface="Times New Roman" panose="02020603050405020304" pitchFamily="18" charset="0"/>
                        </a:rPr>
                        <a:t>0.83</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US" sz="1200">
                          <a:effectLst/>
                          <a:latin typeface="Times New Roman" panose="02020603050405020304" pitchFamily="18" charset="0"/>
                          <a:cs typeface="Times New Roman" panose="02020603050405020304" pitchFamily="18" charset="0"/>
                        </a:rPr>
                        <a:t>0.95</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US" sz="1200">
                          <a:effectLst/>
                          <a:latin typeface="Times New Roman" panose="02020603050405020304" pitchFamily="18" charset="0"/>
                          <a:cs typeface="Times New Roman" panose="02020603050405020304" pitchFamily="18" charset="0"/>
                        </a:rPr>
                        <a:t>0.89</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US" sz="1200">
                          <a:effectLst/>
                          <a:latin typeface="Times New Roman" panose="02020603050405020304" pitchFamily="18" charset="0"/>
                          <a:cs typeface="Times New Roman" panose="02020603050405020304" pitchFamily="18" charset="0"/>
                        </a:rPr>
                        <a:t>21</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997482841"/>
                  </a:ext>
                </a:extLst>
              </a:tr>
              <a:tr h="191551">
                <a:tc>
                  <a:txBody>
                    <a:bodyPr/>
                    <a:lstStyle/>
                    <a:p>
                      <a:pPr algn="ctr"/>
                      <a:r>
                        <a:rPr lang="en-US" sz="1200">
                          <a:effectLst/>
                          <a:latin typeface="Times New Roman" panose="02020603050405020304" pitchFamily="18" charset="0"/>
                          <a:cs typeface="Times New Roman" panose="02020603050405020304" pitchFamily="18" charset="0"/>
                        </a:rPr>
                        <a:t>mango</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US" sz="1200">
                          <a:effectLst/>
                          <a:latin typeface="Times New Roman" panose="02020603050405020304" pitchFamily="18" charset="0"/>
                          <a:cs typeface="Times New Roman" panose="02020603050405020304" pitchFamily="18" charset="0"/>
                        </a:rPr>
                        <a:t>1.00</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US" sz="1200">
                          <a:effectLst/>
                          <a:latin typeface="Times New Roman" panose="02020603050405020304" pitchFamily="18" charset="0"/>
                          <a:cs typeface="Times New Roman" panose="02020603050405020304" pitchFamily="18" charset="0"/>
                        </a:rPr>
                        <a:t>0.92</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US" sz="1200">
                          <a:effectLst/>
                          <a:latin typeface="Times New Roman" panose="02020603050405020304" pitchFamily="18" charset="0"/>
                          <a:cs typeface="Times New Roman" panose="02020603050405020304" pitchFamily="18" charset="0"/>
                        </a:rPr>
                        <a:t>0.96</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US" sz="1200">
                          <a:effectLst/>
                          <a:latin typeface="Times New Roman" panose="02020603050405020304" pitchFamily="18" charset="0"/>
                          <a:cs typeface="Times New Roman" panose="02020603050405020304" pitchFamily="18" charset="0"/>
                        </a:rPr>
                        <a:t>26</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790346417"/>
                  </a:ext>
                </a:extLst>
              </a:tr>
              <a:tr h="191551">
                <a:tc>
                  <a:txBody>
                    <a:bodyPr/>
                    <a:lstStyle/>
                    <a:p>
                      <a:pPr algn="ctr"/>
                      <a:r>
                        <a:rPr lang="en-US" sz="1200">
                          <a:effectLst/>
                          <a:latin typeface="Times New Roman" panose="02020603050405020304" pitchFamily="18" charset="0"/>
                          <a:cs typeface="Times New Roman" panose="02020603050405020304" pitchFamily="18" charset="0"/>
                        </a:rPr>
                        <a:t>mothbeans</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US" sz="1200">
                          <a:effectLst/>
                          <a:latin typeface="Times New Roman" panose="02020603050405020304" pitchFamily="18" charset="0"/>
                          <a:cs typeface="Times New Roman" panose="02020603050405020304" pitchFamily="18" charset="0"/>
                        </a:rPr>
                        <a:t>0.92</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US" sz="1200">
                          <a:effectLst/>
                          <a:latin typeface="Times New Roman" panose="02020603050405020304" pitchFamily="18" charset="0"/>
                          <a:cs typeface="Times New Roman" panose="02020603050405020304" pitchFamily="18" charset="0"/>
                        </a:rPr>
                        <a:t>0.58</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US" sz="1200">
                          <a:effectLst/>
                          <a:latin typeface="Times New Roman" panose="02020603050405020304" pitchFamily="18" charset="0"/>
                          <a:cs typeface="Times New Roman" panose="02020603050405020304" pitchFamily="18" charset="0"/>
                        </a:rPr>
                        <a:t>0.71</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US" sz="1200">
                          <a:effectLst/>
                          <a:latin typeface="Times New Roman" panose="02020603050405020304" pitchFamily="18" charset="0"/>
                          <a:cs typeface="Times New Roman" panose="02020603050405020304" pitchFamily="18" charset="0"/>
                        </a:rPr>
                        <a:t>19</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602825548"/>
                  </a:ext>
                </a:extLst>
              </a:tr>
              <a:tr h="191551">
                <a:tc>
                  <a:txBody>
                    <a:bodyPr/>
                    <a:lstStyle/>
                    <a:p>
                      <a:pPr algn="ctr"/>
                      <a:r>
                        <a:rPr lang="en-US" sz="1200">
                          <a:effectLst/>
                          <a:latin typeface="Times New Roman" panose="02020603050405020304" pitchFamily="18" charset="0"/>
                          <a:cs typeface="Times New Roman" panose="02020603050405020304" pitchFamily="18" charset="0"/>
                        </a:rPr>
                        <a:t>mungbean</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US" sz="1200">
                          <a:effectLst/>
                          <a:latin typeface="Times New Roman" panose="02020603050405020304" pitchFamily="18" charset="0"/>
                          <a:cs typeface="Times New Roman" panose="02020603050405020304" pitchFamily="18" charset="0"/>
                        </a:rPr>
                        <a:t>1.00</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US" sz="1200">
                          <a:effectLst/>
                          <a:latin typeface="Times New Roman" panose="02020603050405020304" pitchFamily="18" charset="0"/>
                          <a:cs typeface="Times New Roman" panose="02020603050405020304" pitchFamily="18" charset="0"/>
                        </a:rPr>
                        <a:t>1.00</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US" sz="1200">
                          <a:effectLst/>
                          <a:latin typeface="Times New Roman" panose="02020603050405020304" pitchFamily="18" charset="0"/>
                          <a:cs typeface="Times New Roman" panose="02020603050405020304" pitchFamily="18" charset="0"/>
                        </a:rPr>
                        <a:t>1.00</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US" sz="1200">
                          <a:effectLst/>
                          <a:latin typeface="Times New Roman" panose="02020603050405020304" pitchFamily="18" charset="0"/>
                          <a:cs typeface="Times New Roman" panose="02020603050405020304" pitchFamily="18" charset="0"/>
                        </a:rPr>
                        <a:t>24</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434341877"/>
                  </a:ext>
                </a:extLst>
              </a:tr>
              <a:tr h="191551">
                <a:tc>
                  <a:txBody>
                    <a:bodyPr/>
                    <a:lstStyle/>
                    <a:p>
                      <a:pPr algn="ctr"/>
                      <a:r>
                        <a:rPr lang="en-US" sz="1200">
                          <a:effectLst/>
                          <a:latin typeface="Times New Roman" panose="02020603050405020304" pitchFamily="18" charset="0"/>
                          <a:cs typeface="Times New Roman" panose="02020603050405020304" pitchFamily="18" charset="0"/>
                        </a:rPr>
                        <a:t>muskmelon</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US" sz="1200">
                          <a:effectLst/>
                          <a:latin typeface="Times New Roman" panose="02020603050405020304" pitchFamily="18" charset="0"/>
                          <a:cs typeface="Times New Roman" panose="02020603050405020304" pitchFamily="18" charset="0"/>
                        </a:rPr>
                        <a:t>1.00</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US" sz="1200">
                          <a:effectLst/>
                          <a:latin typeface="Times New Roman" panose="02020603050405020304" pitchFamily="18" charset="0"/>
                          <a:cs typeface="Times New Roman" panose="02020603050405020304" pitchFamily="18" charset="0"/>
                        </a:rPr>
                        <a:t>1.00</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US" sz="1200" dirty="0">
                          <a:effectLst/>
                          <a:latin typeface="Times New Roman" panose="02020603050405020304" pitchFamily="18" charset="0"/>
                          <a:cs typeface="Times New Roman" panose="02020603050405020304" pitchFamily="18" charset="0"/>
                        </a:rPr>
                        <a:t>1.00</a:t>
                      </a:r>
                      <a:endParaRPr lang="en-IN" sz="12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US" sz="1200">
                          <a:effectLst/>
                          <a:latin typeface="Times New Roman" panose="02020603050405020304" pitchFamily="18" charset="0"/>
                          <a:cs typeface="Times New Roman" panose="02020603050405020304" pitchFamily="18" charset="0"/>
                        </a:rPr>
                        <a:t>23</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965216815"/>
                  </a:ext>
                </a:extLst>
              </a:tr>
              <a:tr h="191551">
                <a:tc>
                  <a:txBody>
                    <a:bodyPr/>
                    <a:lstStyle/>
                    <a:p>
                      <a:pPr algn="ctr"/>
                      <a:r>
                        <a:rPr lang="en-US" sz="1200">
                          <a:effectLst/>
                          <a:latin typeface="Times New Roman" panose="02020603050405020304" pitchFamily="18" charset="0"/>
                          <a:cs typeface="Times New Roman" panose="02020603050405020304" pitchFamily="18" charset="0"/>
                        </a:rPr>
                        <a:t>orange</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US" sz="1200">
                          <a:effectLst/>
                          <a:latin typeface="Times New Roman" panose="02020603050405020304" pitchFamily="18" charset="0"/>
                          <a:cs typeface="Times New Roman" panose="02020603050405020304" pitchFamily="18" charset="0"/>
                        </a:rPr>
                        <a:t>1.00</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US" sz="1200">
                          <a:effectLst/>
                          <a:latin typeface="Times New Roman" panose="02020603050405020304" pitchFamily="18" charset="0"/>
                          <a:cs typeface="Times New Roman" panose="02020603050405020304" pitchFamily="18" charset="0"/>
                        </a:rPr>
                        <a:t>1.00</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US" sz="1200">
                          <a:effectLst/>
                          <a:latin typeface="Times New Roman" panose="02020603050405020304" pitchFamily="18" charset="0"/>
                          <a:cs typeface="Times New Roman" panose="02020603050405020304" pitchFamily="18" charset="0"/>
                        </a:rPr>
                        <a:t>1.00</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US" sz="1200">
                          <a:effectLst/>
                          <a:latin typeface="Times New Roman" panose="02020603050405020304" pitchFamily="18" charset="0"/>
                          <a:cs typeface="Times New Roman" panose="02020603050405020304" pitchFamily="18" charset="0"/>
                        </a:rPr>
                        <a:t>29</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160039308"/>
                  </a:ext>
                </a:extLst>
              </a:tr>
              <a:tr h="191551">
                <a:tc>
                  <a:txBody>
                    <a:bodyPr/>
                    <a:lstStyle/>
                    <a:p>
                      <a:pPr algn="ctr"/>
                      <a:r>
                        <a:rPr lang="en-US" sz="1200">
                          <a:effectLst/>
                          <a:latin typeface="Times New Roman" panose="02020603050405020304" pitchFamily="18" charset="0"/>
                          <a:cs typeface="Times New Roman" panose="02020603050405020304" pitchFamily="18" charset="0"/>
                        </a:rPr>
                        <a:t>papaya</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US" sz="1200">
                          <a:effectLst/>
                          <a:latin typeface="Times New Roman" panose="02020603050405020304" pitchFamily="18" charset="0"/>
                          <a:cs typeface="Times New Roman" panose="02020603050405020304" pitchFamily="18" charset="0"/>
                        </a:rPr>
                        <a:t>1.00</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US" sz="1200">
                          <a:effectLst/>
                          <a:latin typeface="Times New Roman" panose="02020603050405020304" pitchFamily="18" charset="0"/>
                          <a:cs typeface="Times New Roman" panose="02020603050405020304" pitchFamily="18" charset="0"/>
                        </a:rPr>
                        <a:t>1.00</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US" sz="1200">
                          <a:effectLst/>
                          <a:latin typeface="Times New Roman" panose="02020603050405020304" pitchFamily="18" charset="0"/>
                          <a:cs typeface="Times New Roman" panose="02020603050405020304" pitchFamily="18" charset="0"/>
                        </a:rPr>
                        <a:t>1.00</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US" sz="1200">
                          <a:effectLst/>
                          <a:latin typeface="Times New Roman" panose="02020603050405020304" pitchFamily="18" charset="0"/>
                          <a:cs typeface="Times New Roman" panose="02020603050405020304" pitchFamily="18" charset="0"/>
                        </a:rPr>
                        <a:t>19</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836427568"/>
                  </a:ext>
                </a:extLst>
              </a:tr>
              <a:tr h="191551">
                <a:tc>
                  <a:txBody>
                    <a:bodyPr/>
                    <a:lstStyle/>
                    <a:p>
                      <a:pPr algn="ctr"/>
                      <a:r>
                        <a:rPr lang="en-US" sz="1200">
                          <a:effectLst/>
                          <a:latin typeface="Times New Roman" panose="02020603050405020304" pitchFamily="18" charset="0"/>
                          <a:cs typeface="Times New Roman" panose="02020603050405020304" pitchFamily="18" charset="0"/>
                        </a:rPr>
                        <a:t>pigeonpeas</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US" sz="1200">
                          <a:effectLst/>
                          <a:latin typeface="Times New Roman" panose="02020603050405020304" pitchFamily="18" charset="0"/>
                          <a:cs typeface="Times New Roman" panose="02020603050405020304" pitchFamily="18" charset="0"/>
                        </a:rPr>
                        <a:t>0.90</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US" sz="1200">
                          <a:effectLst/>
                          <a:latin typeface="Times New Roman" panose="02020603050405020304" pitchFamily="18" charset="0"/>
                          <a:cs typeface="Times New Roman" panose="02020603050405020304" pitchFamily="18" charset="0"/>
                        </a:rPr>
                        <a:t>1.00</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US" sz="1200">
                          <a:effectLst/>
                          <a:latin typeface="Times New Roman" panose="02020603050405020304" pitchFamily="18" charset="0"/>
                          <a:cs typeface="Times New Roman" panose="02020603050405020304" pitchFamily="18" charset="0"/>
                        </a:rPr>
                        <a:t>0.95</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US" sz="1200">
                          <a:effectLst/>
                          <a:latin typeface="Times New Roman" panose="02020603050405020304" pitchFamily="18" charset="0"/>
                          <a:cs typeface="Times New Roman" panose="02020603050405020304" pitchFamily="18" charset="0"/>
                        </a:rPr>
                        <a:t>18</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703079487"/>
                  </a:ext>
                </a:extLst>
              </a:tr>
              <a:tr h="191551">
                <a:tc>
                  <a:txBody>
                    <a:bodyPr/>
                    <a:lstStyle/>
                    <a:p>
                      <a:pPr algn="ctr"/>
                      <a:r>
                        <a:rPr lang="en-US" sz="1200">
                          <a:effectLst/>
                          <a:latin typeface="Times New Roman" panose="02020603050405020304" pitchFamily="18" charset="0"/>
                          <a:cs typeface="Times New Roman" panose="02020603050405020304" pitchFamily="18" charset="0"/>
                        </a:rPr>
                        <a:t>pomegranate</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US" sz="1200">
                          <a:effectLst/>
                          <a:latin typeface="Times New Roman" panose="02020603050405020304" pitchFamily="18" charset="0"/>
                          <a:cs typeface="Times New Roman" panose="02020603050405020304" pitchFamily="18" charset="0"/>
                        </a:rPr>
                        <a:t>1.00</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US" sz="1200">
                          <a:effectLst/>
                          <a:latin typeface="Times New Roman" panose="02020603050405020304" pitchFamily="18" charset="0"/>
                          <a:cs typeface="Times New Roman" panose="02020603050405020304" pitchFamily="18" charset="0"/>
                        </a:rPr>
                        <a:t>1.00</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US" sz="1200">
                          <a:effectLst/>
                          <a:latin typeface="Times New Roman" panose="02020603050405020304" pitchFamily="18" charset="0"/>
                          <a:cs typeface="Times New Roman" panose="02020603050405020304" pitchFamily="18" charset="0"/>
                        </a:rPr>
                        <a:t>1.00</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US" sz="1200">
                          <a:effectLst/>
                          <a:latin typeface="Times New Roman" panose="02020603050405020304" pitchFamily="18" charset="0"/>
                          <a:cs typeface="Times New Roman" panose="02020603050405020304" pitchFamily="18" charset="0"/>
                        </a:rPr>
                        <a:t>17</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187168186"/>
                  </a:ext>
                </a:extLst>
              </a:tr>
              <a:tr h="191551">
                <a:tc>
                  <a:txBody>
                    <a:bodyPr/>
                    <a:lstStyle/>
                    <a:p>
                      <a:pPr algn="ctr"/>
                      <a:r>
                        <a:rPr lang="en-US" sz="1200">
                          <a:effectLst/>
                          <a:latin typeface="Times New Roman" panose="02020603050405020304" pitchFamily="18" charset="0"/>
                          <a:cs typeface="Times New Roman" panose="02020603050405020304" pitchFamily="18" charset="0"/>
                        </a:rPr>
                        <a:t>rice</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US" sz="1200">
                          <a:effectLst/>
                          <a:latin typeface="Times New Roman" panose="02020603050405020304" pitchFamily="18" charset="0"/>
                          <a:cs typeface="Times New Roman" panose="02020603050405020304" pitchFamily="18" charset="0"/>
                        </a:rPr>
                        <a:t>0.42</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US" sz="1200">
                          <a:effectLst/>
                          <a:latin typeface="Times New Roman" panose="02020603050405020304" pitchFamily="18" charset="0"/>
                          <a:cs typeface="Times New Roman" panose="02020603050405020304" pitchFamily="18" charset="0"/>
                        </a:rPr>
                        <a:t>1.00</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US" sz="1200">
                          <a:effectLst/>
                          <a:latin typeface="Times New Roman" panose="02020603050405020304" pitchFamily="18" charset="0"/>
                          <a:cs typeface="Times New Roman" panose="02020603050405020304" pitchFamily="18" charset="0"/>
                        </a:rPr>
                        <a:t>0.59</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US" sz="1200">
                          <a:effectLst/>
                          <a:latin typeface="Times New Roman" panose="02020603050405020304" pitchFamily="18" charset="0"/>
                          <a:cs typeface="Times New Roman" panose="02020603050405020304" pitchFamily="18" charset="0"/>
                        </a:rPr>
                        <a:t>16</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074847359"/>
                  </a:ext>
                </a:extLst>
              </a:tr>
              <a:tr h="191551">
                <a:tc>
                  <a:txBody>
                    <a:bodyPr/>
                    <a:lstStyle/>
                    <a:p>
                      <a:pPr algn="ctr"/>
                      <a:r>
                        <a:rPr lang="en-US" sz="1200">
                          <a:effectLst/>
                          <a:latin typeface="Times New Roman" panose="02020603050405020304" pitchFamily="18" charset="0"/>
                          <a:cs typeface="Times New Roman" panose="02020603050405020304" pitchFamily="18" charset="0"/>
                        </a:rPr>
                        <a:t>watermelon</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US" sz="1200">
                          <a:effectLst/>
                          <a:latin typeface="Times New Roman" panose="02020603050405020304" pitchFamily="18" charset="0"/>
                          <a:cs typeface="Times New Roman" panose="02020603050405020304" pitchFamily="18" charset="0"/>
                        </a:rPr>
                        <a:t>1.00</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US" sz="1200">
                          <a:effectLst/>
                          <a:latin typeface="Times New Roman" panose="02020603050405020304" pitchFamily="18" charset="0"/>
                          <a:cs typeface="Times New Roman" panose="02020603050405020304" pitchFamily="18" charset="0"/>
                        </a:rPr>
                        <a:t>1.00</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US" sz="1200">
                          <a:effectLst/>
                          <a:latin typeface="Times New Roman" panose="02020603050405020304" pitchFamily="18" charset="0"/>
                          <a:cs typeface="Times New Roman" panose="02020603050405020304" pitchFamily="18" charset="0"/>
                        </a:rPr>
                        <a:t>1.00</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US" sz="1200" dirty="0">
                          <a:effectLst/>
                          <a:latin typeface="Times New Roman" panose="02020603050405020304" pitchFamily="18" charset="0"/>
                          <a:cs typeface="Times New Roman" panose="02020603050405020304" pitchFamily="18" charset="0"/>
                        </a:rPr>
                        <a:t>15</a:t>
                      </a:r>
                      <a:endParaRPr lang="en-IN" sz="12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970723669"/>
                  </a:ext>
                </a:extLst>
              </a:tr>
              <a:tr h="191551">
                <a:tc>
                  <a:txBody>
                    <a:bodyPr/>
                    <a:lstStyle/>
                    <a:p>
                      <a:pPr algn="ctr"/>
                      <a:r>
                        <a:rPr lang="en-US" sz="1200">
                          <a:effectLst/>
                          <a:latin typeface="Times New Roman" panose="02020603050405020304" pitchFamily="18" charset="0"/>
                          <a:cs typeface="Times New Roman" panose="02020603050405020304" pitchFamily="18" charset="0"/>
                        </a:rPr>
                        <a:t>accuracy</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US" sz="1200">
                          <a:effectLst/>
                          <a:latin typeface="Times New Roman" panose="02020603050405020304" pitchFamily="18" charset="0"/>
                          <a:cs typeface="Times New Roman" panose="02020603050405020304" pitchFamily="18" charset="0"/>
                        </a:rPr>
                        <a:t> </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US" sz="1200">
                          <a:effectLst/>
                          <a:latin typeface="Times New Roman" panose="02020603050405020304" pitchFamily="18" charset="0"/>
                          <a:cs typeface="Times New Roman" panose="02020603050405020304" pitchFamily="18" charset="0"/>
                        </a:rPr>
                        <a:t> </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US" sz="1200">
                          <a:effectLst/>
                          <a:latin typeface="Times New Roman" panose="02020603050405020304" pitchFamily="18" charset="0"/>
                          <a:cs typeface="Times New Roman" panose="02020603050405020304" pitchFamily="18" charset="0"/>
                        </a:rPr>
                        <a:t>0.91</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US" sz="1200">
                          <a:effectLst/>
                          <a:latin typeface="Times New Roman" panose="02020603050405020304" pitchFamily="18" charset="0"/>
                          <a:cs typeface="Times New Roman" panose="02020603050405020304" pitchFamily="18" charset="0"/>
                        </a:rPr>
                        <a:t>440</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794355246"/>
                  </a:ext>
                </a:extLst>
              </a:tr>
              <a:tr h="191551">
                <a:tc>
                  <a:txBody>
                    <a:bodyPr/>
                    <a:lstStyle/>
                    <a:p>
                      <a:pPr algn="ctr"/>
                      <a:r>
                        <a:rPr lang="en-US" sz="1200">
                          <a:effectLst/>
                          <a:latin typeface="Times New Roman" panose="02020603050405020304" pitchFamily="18" charset="0"/>
                          <a:cs typeface="Times New Roman" panose="02020603050405020304" pitchFamily="18" charset="0"/>
                        </a:rPr>
                        <a:t>Macro avg</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US" sz="1200">
                          <a:effectLst/>
                          <a:latin typeface="Times New Roman" panose="02020603050405020304" pitchFamily="18" charset="0"/>
                          <a:cs typeface="Times New Roman" panose="02020603050405020304" pitchFamily="18" charset="0"/>
                        </a:rPr>
                        <a:t>0.94</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US" sz="1200">
                          <a:effectLst/>
                          <a:latin typeface="Times New Roman" panose="02020603050405020304" pitchFamily="18" charset="0"/>
                          <a:cs typeface="Times New Roman" panose="02020603050405020304" pitchFamily="18" charset="0"/>
                        </a:rPr>
                        <a:t>0.93</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US" sz="1200">
                          <a:effectLst/>
                          <a:latin typeface="Times New Roman" panose="02020603050405020304" pitchFamily="18" charset="0"/>
                          <a:cs typeface="Times New Roman" panose="02020603050405020304" pitchFamily="18" charset="0"/>
                        </a:rPr>
                        <a:t>0.91</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US" sz="1200" dirty="0">
                          <a:effectLst/>
                          <a:latin typeface="Times New Roman" panose="02020603050405020304" pitchFamily="18" charset="0"/>
                          <a:cs typeface="Times New Roman" panose="02020603050405020304" pitchFamily="18" charset="0"/>
                        </a:rPr>
                        <a:t>440</a:t>
                      </a:r>
                      <a:endParaRPr lang="en-IN" sz="12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83912133"/>
                  </a:ext>
                </a:extLst>
              </a:tr>
              <a:tr h="286439">
                <a:tc>
                  <a:txBody>
                    <a:bodyPr/>
                    <a:lstStyle/>
                    <a:p>
                      <a:pPr algn="ctr"/>
                      <a:r>
                        <a:rPr lang="en-US" sz="1200">
                          <a:effectLst/>
                          <a:latin typeface="Times New Roman" panose="02020603050405020304" pitchFamily="18" charset="0"/>
                          <a:cs typeface="Times New Roman" panose="02020603050405020304" pitchFamily="18" charset="0"/>
                        </a:rPr>
                        <a:t>Weighted avg</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US" sz="1200">
                          <a:effectLst/>
                          <a:latin typeface="Times New Roman" panose="02020603050405020304" pitchFamily="18" charset="0"/>
                          <a:cs typeface="Times New Roman" panose="02020603050405020304" pitchFamily="18" charset="0"/>
                        </a:rPr>
                        <a:t>0.95</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US" sz="1200" dirty="0">
                          <a:effectLst/>
                          <a:latin typeface="Times New Roman" panose="02020603050405020304" pitchFamily="18" charset="0"/>
                          <a:cs typeface="Times New Roman" panose="02020603050405020304" pitchFamily="18" charset="0"/>
                        </a:rPr>
                        <a:t>0.95</a:t>
                      </a:r>
                      <a:endParaRPr lang="en-IN" sz="12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US" sz="1200">
                          <a:effectLst/>
                          <a:latin typeface="Times New Roman" panose="02020603050405020304" pitchFamily="18" charset="0"/>
                          <a:cs typeface="Times New Roman" panose="02020603050405020304" pitchFamily="18" charset="0"/>
                        </a:rPr>
                        <a:t>0.91</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US" sz="1200" dirty="0">
                          <a:effectLst/>
                          <a:latin typeface="Times New Roman" panose="02020603050405020304" pitchFamily="18" charset="0"/>
                          <a:cs typeface="Times New Roman" panose="02020603050405020304" pitchFamily="18" charset="0"/>
                        </a:rPr>
                        <a:t>0.91</a:t>
                      </a:r>
                      <a:endParaRPr lang="en-IN" sz="12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823373815"/>
                  </a:ext>
                </a:extLst>
              </a:tr>
            </a:tbl>
          </a:graphicData>
        </a:graphic>
      </p:graphicFrame>
    </p:spTree>
    <p:extLst>
      <p:ext uri="{BB962C8B-B14F-4D97-AF65-F5344CB8AC3E}">
        <p14:creationId xmlns:p14="http://schemas.microsoft.com/office/powerpoint/2010/main" val="989182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486727" y="338945"/>
            <a:ext cx="5346700" cy="666750"/>
          </a:xfrm>
          <a:prstGeom prst="rect">
            <a:avLst/>
          </a:prstGeom>
          <a:noFill/>
        </p:spPr>
        <p:txBody>
          <a:bodyPr wrap="square" rtlCol="0">
            <a:noAutofit/>
          </a:bodyPr>
          <a:lstStyle/>
          <a:p>
            <a:r>
              <a:rPr lang="en-US" sz="3200" dirty="0">
                <a:latin typeface="Times New Roman" panose="02020603050405020304" pitchFamily="18" charset="0"/>
                <a:cs typeface="Times New Roman" panose="02020603050405020304" pitchFamily="18" charset="0"/>
              </a:rPr>
              <a:t>Quality Metrics</a:t>
            </a:r>
          </a:p>
        </p:txBody>
      </p:sp>
      <p:sp>
        <p:nvSpPr>
          <p:cNvPr id="6" name="Rectangle 1">
            <a:extLst>
              <a:ext uri="{FF2B5EF4-FFF2-40B4-BE49-F238E27FC236}">
                <a16:creationId xmlns:a16="http://schemas.microsoft.com/office/drawing/2014/main" id="{E3313956-BD14-A249-60C9-120589DE516C}"/>
              </a:ext>
            </a:extLst>
          </p:cNvPr>
          <p:cNvSpPr>
            <a:spLocks noChangeArrowheads="1"/>
          </p:cNvSpPr>
          <p:nvPr/>
        </p:nvSpPr>
        <p:spPr bwMode="auto">
          <a:xfrm>
            <a:off x="3990525" y="629785"/>
            <a:ext cx="368581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lang="en-US" altLang="zh-CN" sz="2800" dirty="0">
                <a:latin typeface="Times New Roman" panose="02020603050405020304" pitchFamily="18" charset="0"/>
                <a:ea typeface="SimSun" panose="02010600030101010101" pitchFamily="2" charset="-122"/>
                <a:cs typeface="Times New Roman" panose="02020603050405020304" pitchFamily="18" charset="0"/>
              </a:rPr>
              <a:t>Support Vector Machine</a:t>
            </a:r>
            <a:endParaRPr kumimoji="0" lang="en-US" altLang="zh-CN" sz="2800" b="0" i="0" u="none" strike="noStrike" cap="none" normalizeH="0" baseline="0" dirty="0">
              <a:ln>
                <a:noFill/>
              </a:ln>
              <a:solidFill>
                <a:schemeClr val="tx1"/>
              </a:solidFill>
              <a:effectLst/>
              <a:latin typeface="Arial" panose="020B0604020202020204" pitchFamily="34" charset="0"/>
            </a:endParaRPr>
          </a:p>
        </p:txBody>
      </p:sp>
      <p:graphicFrame>
        <p:nvGraphicFramePr>
          <p:cNvPr id="3" name="Table 2">
            <a:extLst>
              <a:ext uri="{FF2B5EF4-FFF2-40B4-BE49-F238E27FC236}">
                <a16:creationId xmlns:a16="http://schemas.microsoft.com/office/drawing/2014/main" id="{D97614AD-C4C1-6AD8-5CC2-5DBDFEE4C587}"/>
              </a:ext>
            </a:extLst>
          </p:cNvPr>
          <p:cNvGraphicFramePr>
            <a:graphicFrameLocks noGrp="1"/>
          </p:cNvGraphicFramePr>
          <p:nvPr>
            <p:extLst>
              <p:ext uri="{D42A27DB-BD31-4B8C-83A1-F6EECF244321}">
                <p14:modId xmlns:p14="http://schemas.microsoft.com/office/powerpoint/2010/main" val="2155943367"/>
              </p:ext>
            </p:extLst>
          </p:nvPr>
        </p:nvGraphicFramePr>
        <p:xfrm>
          <a:off x="2208450" y="1257769"/>
          <a:ext cx="7775099" cy="4970446"/>
        </p:xfrm>
        <a:graphic>
          <a:graphicData uri="http://schemas.openxmlformats.org/drawingml/2006/table">
            <a:tbl>
              <a:tblPr firstRow="1" firstCol="1" bandRow="1">
                <a:tableStyleId>{5C22544A-7EE6-4342-B048-85BDC9FD1C3A}</a:tableStyleId>
              </a:tblPr>
              <a:tblGrid>
                <a:gridCol w="1554655">
                  <a:extLst>
                    <a:ext uri="{9D8B030D-6E8A-4147-A177-3AD203B41FA5}">
                      <a16:colId xmlns:a16="http://schemas.microsoft.com/office/drawing/2014/main" val="507319889"/>
                    </a:ext>
                  </a:extLst>
                </a:gridCol>
                <a:gridCol w="1554655">
                  <a:extLst>
                    <a:ext uri="{9D8B030D-6E8A-4147-A177-3AD203B41FA5}">
                      <a16:colId xmlns:a16="http://schemas.microsoft.com/office/drawing/2014/main" val="3902853049"/>
                    </a:ext>
                  </a:extLst>
                </a:gridCol>
                <a:gridCol w="1554655">
                  <a:extLst>
                    <a:ext uri="{9D8B030D-6E8A-4147-A177-3AD203B41FA5}">
                      <a16:colId xmlns:a16="http://schemas.microsoft.com/office/drawing/2014/main" val="1062856397"/>
                    </a:ext>
                  </a:extLst>
                </a:gridCol>
                <a:gridCol w="1555567">
                  <a:extLst>
                    <a:ext uri="{9D8B030D-6E8A-4147-A177-3AD203B41FA5}">
                      <a16:colId xmlns:a16="http://schemas.microsoft.com/office/drawing/2014/main" val="3575294772"/>
                    </a:ext>
                  </a:extLst>
                </a:gridCol>
                <a:gridCol w="1555567">
                  <a:extLst>
                    <a:ext uri="{9D8B030D-6E8A-4147-A177-3AD203B41FA5}">
                      <a16:colId xmlns:a16="http://schemas.microsoft.com/office/drawing/2014/main" val="1623771575"/>
                    </a:ext>
                  </a:extLst>
                </a:gridCol>
              </a:tblGrid>
              <a:tr h="191171">
                <a:tc>
                  <a:txBody>
                    <a:bodyPr/>
                    <a:lstStyle/>
                    <a:p>
                      <a:pPr algn="ctr"/>
                      <a:r>
                        <a:rPr lang="en-US" sz="1200">
                          <a:effectLst/>
                          <a:latin typeface="Times New Roman" panose="02020603050405020304" pitchFamily="18" charset="0"/>
                          <a:cs typeface="Times New Roman" panose="02020603050405020304" pitchFamily="18" charset="0"/>
                        </a:rPr>
                        <a:t> </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US" sz="1200">
                          <a:effectLst/>
                          <a:latin typeface="Times New Roman" panose="02020603050405020304" pitchFamily="18" charset="0"/>
                          <a:cs typeface="Times New Roman" panose="02020603050405020304" pitchFamily="18" charset="0"/>
                        </a:rPr>
                        <a:t>precision</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US" sz="1200">
                          <a:effectLst/>
                          <a:latin typeface="Times New Roman" panose="02020603050405020304" pitchFamily="18" charset="0"/>
                          <a:cs typeface="Times New Roman" panose="02020603050405020304" pitchFamily="18" charset="0"/>
                        </a:rPr>
                        <a:t>recall</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US" sz="1200">
                          <a:effectLst/>
                          <a:latin typeface="Times New Roman" panose="02020603050405020304" pitchFamily="18" charset="0"/>
                          <a:cs typeface="Times New Roman" panose="02020603050405020304" pitchFamily="18" charset="0"/>
                        </a:rPr>
                        <a:t>f1-score</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US" sz="1200">
                          <a:effectLst/>
                          <a:latin typeface="Times New Roman" panose="02020603050405020304" pitchFamily="18" charset="0"/>
                          <a:cs typeface="Times New Roman" panose="02020603050405020304" pitchFamily="18" charset="0"/>
                        </a:rPr>
                        <a:t>support</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215710093"/>
                  </a:ext>
                </a:extLst>
              </a:tr>
              <a:tr h="191171">
                <a:tc>
                  <a:txBody>
                    <a:bodyPr/>
                    <a:lstStyle/>
                    <a:p>
                      <a:pPr algn="ctr"/>
                      <a:r>
                        <a:rPr lang="en-US" sz="1200">
                          <a:effectLst/>
                          <a:latin typeface="Times New Roman" panose="02020603050405020304" pitchFamily="18" charset="0"/>
                          <a:cs typeface="Times New Roman" panose="02020603050405020304" pitchFamily="18" charset="0"/>
                        </a:rPr>
                        <a:t>       apple</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US" sz="1200">
                          <a:effectLst/>
                          <a:latin typeface="Times New Roman" panose="02020603050405020304" pitchFamily="18" charset="0"/>
                          <a:cs typeface="Times New Roman" panose="02020603050405020304" pitchFamily="18" charset="0"/>
                        </a:rPr>
                        <a:t>1.00</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US" sz="1200">
                          <a:effectLst/>
                          <a:latin typeface="Times New Roman" panose="02020603050405020304" pitchFamily="18" charset="0"/>
                          <a:cs typeface="Times New Roman" panose="02020603050405020304" pitchFamily="18" charset="0"/>
                        </a:rPr>
                        <a:t>1.00</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US" sz="1200">
                          <a:effectLst/>
                          <a:latin typeface="Times New Roman" panose="02020603050405020304" pitchFamily="18" charset="0"/>
                          <a:cs typeface="Times New Roman" panose="02020603050405020304" pitchFamily="18" charset="0"/>
                        </a:rPr>
                        <a:t>1.00</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US" sz="1200">
                          <a:effectLst/>
                          <a:latin typeface="Times New Roman" panose="02020603050405020304" pitchFamily="18" charset="0"/>
                          <a:cs typeface="Times New Roman" panose="02020603050405020304" pitchFamily="18" charset="0"/>
                        </a:rPr>
                        <a:t>13</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799878147"/>
                  </a:ext>
                </a:extLst>
              </a:tr>
              <a:tr h="191171">
                <a:tc>
                  <a:txBody>
                    <a:bodyPr/>
                    <a:lstStyle/>
                    <a:p>
                      <a:pPr algn="ctr"/>
                      <a:r>
                        <a:rPr lang="en-US" sz="1200">
                          <a:effectLst/>
                          <a:latin typeface="Times New Roman" panose="02020603050405020304" pitchFamily="18" charset="0"/>
                          <a:cs typeface="Times New Roman" panose="02020603050405020304" pitchFamily="18" charset="0"/>
                        </a:rPr>
                        <a:t>      banana</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US" sz="1200">
                          <a:effectLst/>
                          <a:latin typeface="Times New Roman" panose="02020603050405020304" pitchFamily="18" charset="0"/>
                          <a:cs typeface="Times New Roman" panose="02020603050405020304" pitchFamily="18" charset="0"/>
                        </a:rPr>
                        <a:t>1.00</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US" sz="1200">
                          <a:effectLst/>
                          <a:latin typeface="Times New Roman" panose="02020603050405020304" pitchFamily="18" charset="0"/>
                          <a:cs typeface="Times New Roman" panose="02020603050405020304" pitchFamily="18" charset="0"/>
                        </a:rPr>
                        <a:t>1.00</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US" sz="1200">
                          <a:effectLst/>
                          <a:latin typeface="Times New Roman" panose="02020603050405020304" pitchFamily="18" charset="0"/>
                          <a:cs typeface="Times New Roman" panose="02020603050405020304" pitchFamily="18" charset="0"/>
                        </a:rPr>
                        <a:t>1.00</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US" sz="1200">
                          <a:effectLst/>
                          <a:latin typeface="Times New Roman" panose="02020603050405020304" pitchFamily="18" charset="0"/>
                          <a:cs typeface="Times New Roman" panose="02020603050405020304" pitchFamily="18" charset="0"/>
                        </a:rPr>
                        <a:t>17</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91509980"/>
                  </a:ext>
                </a:extLst>
              </a:tr>
              <a:tr h="191171">
                <a:tc>
                  <a:txBody>
                    <a:bodyPr/>
                    <a:lstStyle/>
                    <a:p>
                      <a:pPr algn="ctr"/>
                      <a:r>
                        <a:rPr lang="en-US" sz="1200">
                          <a:effectLst/>
                          <a:latin typeface="Times New Roman" panose="02020603050405020304" pitchFamily="18" charset="0"/>
                          <a:cs typeface="Times New Roman" panose="02020603050405020304" pitchFamily="18" charset="0"/>
                        </a:rPr>
                        <a:t>   blackgram</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US" sz="1200">
                          <a:effectLst/>
                          <a:latin typeface="Times New Roman" panose="02020603050405020304" pitchFamily="18" charset="0"/>
                          <a:cs typeface="Times New Roman" panose="02020603050405020304" pitchFamily="18" charset="0"/>
                        </a:rPr>
                        <a:t>0.94</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US" sz="1200">
                          <a:effectLst/>
                          <a:latin typeface="Times New Roman" panose="02020603050405020304" pitchFamily="18" charset="0"/>
                          <a:cs typeface="Times New Roman" panose="02020603050405020304" pitchFamily="18" charset="0"/>
                        </a:rPr>
                        <a:t>1.00</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US" sz="1200">
                          <a:effectLst/>
                          <a:latin typeface="Times New Roman" panose="02020603050405020304" pitchFamily="18" charset="0"/>
                          <a:cs typeface="Times New Roman" panose="02020603050405020304" pitchFamily="18" charset="0"/>
                        </a:rPr>
                        <a:t>0.97</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US" sz="1200">
                          <a:effectLst/>
                          <a:latin typeface="Times New Roman" panose="02020603050405020304" pitchFamily="18" charset="0"/>
                          <a:cs typeface="Times New Roman" panose="02020603050405020304" pitchFamily="18" charset="0"/>
                        </a:rPr>
                        <a:t>16</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432322406"/>
                  </a:ext>
                </a:extLst>
              </a:tr>
              <a:tr h="191171">
                <a:tc>
                  <a:txBody>
                    <a:bodyPr/>
                    <a:lstStyle/>
                    <a:p>
                      <a:pPr algn="ctr"/>
                      <a:r>
                        <a:rPr lang="en-US" sz="1200">
                          <a:effectLst/>
                          <a:latin typeface="Times New Roman" panose="02020603050405020304" pitchFamily="18" charset="0"/>
                          <a:cs typeface="Times New Roman" panose="02020603050405020304" pitchFamily="18" charset="0"/>
                        </a:rPr>
                        <a:t>    chickpea</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US" sz="1200">
                          <a:effectLst/>
                          <a:latin typeface="Times New Roman" panose="02020603050405020304" pitchFamily="18" charset="0"/>
                          <a:cs typeface="Times New Roman" panose="02020603050405020304" pitchFamily="18" charset="0"/>
                        </a:rPr>
                        <a:t>1.00</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US" sz="1200">
                          <a:effectLst/>
                          <a:latin typeface="Times New Roman" panose="02020603050405020304" pitchFamily="18" charset="0"/>
                          <a:cs typeface="Times New Roman" panose="02020603050405020304" pitchFamily="18" charset="0"/>
                        </a:rPr>
                        <a:t>1.00</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US" sz="1200">
                          <a:effectLst/>
                          <a:latin typeface="Times New Roman" panose="02020603050405020304" pitchFamily="18" charset="0"/>
                          <a:cs typeface="Times New Roman" panose="02020603050405020304" pitchFamily="18" charset="0"/>
                        </a:rPr>
                        <a:t>1.00</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US" sz="1200">
                          <a:effectLst/>
                          <a:latin typeface="Times New Roman" panose="02020603050405020304" pitchFamily="18" charset="0"/>
                          <a:cs typeface="Times New Roman" panose="02020603050405020304" pitchFamily="18" charset="0"/>
                        </a:rPr>
                        <a:t>21</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15182205"/>
                  </a:ext>
                </a:extLst>
              </a:tr>
              <a:tr h="191171">
                <a:tc>
                  <a:txBody>
                    <a:bodyPr/>
                    <a:lstStyle/>
                    <a:p>
                      <a:pPr algn="ctr"/>
                      <a:r>
                        <a:rPr lang="en-US" sz="1200">
                          <a:effectLst/>
                          <a:latin typeface="Times New Roman" panose="02020603050405020304" pitchFamily="18" charset="0"/>
                          <a:cs typeface="Times New Roman" panose="02020603050405020304" pitchFamily="18" charset="0"/>
                        </a:rPr>
                        <a:t>     coconut</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US" sz="1200">
                          <a:effectLst/>
                          <a:latin typeface="Times New Roman" panose="02020603050405020304" pitchFamily="18" charset="0"/>
                          <a:cs typeface="Times New Roman" panose="02020603050405020304" pitchFamily="18" charset="0"/>
                        </a:rPr>
                        <a:t>1.00</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US" sz="1200">
                          <a:effectLst/>
                          <a:latin typeface="Times New Roman" panose="02020603050405020304" pitchFamily="18" charset="0"/>
                          <a:cs typeface="Times New Roman" panose="02020603050405020304" pitchFamily="18" charset="0"/>
                        </a:rPr>
                        <a:t>1.00</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US" sz="1200">
                          <a:effectLst/>
                          <a:latin typeface="Times New Roman" panose="02020603050405020304" pitchFamily="18" charset="0"/>
                          <a:cs typeface="Times New Roman" panose="02020603050405020304" pitchFamily="18" charset="0"/>
                        </a:rPr>
                        <a:t>1.00</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US" sz="1200">
                          <a:effectLst/>
                          <a:latin typeface="Times New Roman" panose="02020603050405020304" pitchFamily="18" charset="0"/>
                          <a:cs typeface="Times New Roman" panose="02020603050405020304" pitchFamily="18" charset="0"/>
                        </a:rPr>
                        <a:t>21</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041531750"/>
                  </a:ext>
                </a:extLst>
              </a:tr>
              <a:tr h="191171">
                <a:tc>
                  <a:txBody>
                    <a:bodyPr/>
                    <a:lstStyle/>
                    <a:p>
                      <a:pPr algn="ctr"/>
                      <a:r>
                        <a:rPr lang="en-US" sz="1200">
                          <a:effectLst/>
                          <a:latin typeface="Times New Roman" panose="02020603050405020304" pitchFamily="18" charset="0"/>
                          <a:cs typeface="Times New Roman" panose="02020603050405020304" pitchFamily="18" charset="0"/>
                        </a:rPr>
                        <a:t>      coffee</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US" sz="1200">
                          <a:effectLst/>
                          <a:latin typeface="Times New Roman" panose="02020603050405020304" pitchFamily="18" charset="0"/>
                          <a:cs typeface="Times New Roman" panose="02020603050405020304" pitchFamily="18" charset="0"/>
                        </a:rPr>
                        <a:t>1.00</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US" sz="1200">
                          <a:effectLst/>
                          <a:latin typeface="Times New Roman" panose="02020603050405020304" pitchFamily="18" charset="0"/>
                          <a:cs typeface="Times New Roman" panose="02020603050405020304" pitchFamily="18" charset="0"/>
                        </a:rPr>
                        <a:t>1.00</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US" sz="1200">
                          <a:effectLst/>
                          <a:latin typeface="Times New Roman" panose="02020603050405020304" pitchFamily="18" charset="0"/>
                          <a:cs typeface="Times New Roman" panose="02020603050405020304" pitchFamily="18" charset="0"/>
                        </a:rPr>
                        <a:t>1.00</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US" sz="1200">
                          <a:effectLst/>
                          <a:latin typeface="Times New Roman" panose="02020603050405020304" pitchFamily="18" charset="0"/>
                          <a:cs typeface="Times New Roman" panose="02020603050405020304" pitchFamily="18" charset="0"/>
                        </a:rPr>
                        <a:t>22</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941733083"/>
                  </a:ext>
                </a:extLst>
              </a:tr>
              <a:tr h="191171">
                <a:tc>
                  <a:txBody>
                    <a:bodyPr/>
                    <a:lstStyle/>
                    <a:p>
                      <a:pPr algn="ctr"/>
                      <a:r>
                        <a:rPr lang="en-US" sz="1200">
                          <a:effectLst/>
                          <a:latin typeface="Times New Roman" panose="02020603050405020304" pitchFamily="18" charset="0"/>
                          <a:cs typeface="Times New Roman" panose="02020603050405020304" pitchFamily="18" charset="0"/>
                        </a:rPr>
                        <a:t>      cotton</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US" sz="1200">
                          <a:effectLst/>
                          <a:latin typeface="Times New Roman" panose="02020603050405020304" pitchFamily="18" charset="0"/>
                          <a:cs typeface="Times New Roman" panose="02020603050405020304" pitchFamily="18" charset="0"/>
                        </a:rPr>
                        <a:t>1.00</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US" sz="1200">
                          <a:effectLst/>
                          <a:latin typeface="Times New Roman" panose="02020603050405020304" pitchFamily="18" charset="0"/>
                          <a:cs typeface="Times New Roman" panose="02020603050405020304" pitchFamily="18" charset="0"/>
                        </a:rPr>
                        <a:t>1.00</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US" sz="1200">
                          <a:effectLst/>
                          <a:latin typeface="Times New Roman" panose="02020603050405020304" pitchFamily="18" charset="0"/>
                          <a:cs typeface="Times New Roman" panose="02020603050405020304" pitchFamily="18" charset="0"/>
                        </a:rPr>
                        <a:t>1.00</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US" sz="1200">
                          <a:effectLst/>
                          <a:latin typeface="Times New Roman" panose="02020603050405020304" pitchFamily="18" charset="0"/>
                          <a:cs typeface="Times New Roman" panose="02020603050405020304" pitchFamily="18" charset="0"/>
                        </a:rPr>
                        <a:t>20</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834549078"/>
                  </a:ext>
                </a:extLst>
              </a:tr>
              <a:tr h="191171">
                <a:tc>
                  <a:txBody>
                    <a:bodyPr/>
                    <a:lstStyle/>
                    <a:p>
                      <a:pPr algn="ctr"/>
                      <a:r>
                        <a:rPr lang="en-US" sz="1200">
                          <a:effectLst/>
                          <a:latin typeface="Times New Roman" panose="02020603050405020304" pitchFamily="18" charset="0"/>
                          <a:cs typeface="Times New Roman" panose="02020603050405020304" pitchFamily="18" charset="0"/>
                        </a:rPr>
                        <a:t>      grapes</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US" sz="1200">
                          <a:effectLst/>
                          <a:latin typeface="Times New Roman" panose="02020603050405020304" pitchFamily="18" charset="0"/>
                          <a:cs typeface="Times New Roman" panose="02020603050405020304" pitchFamily="18" charset="0"/>
                        </a:rPr>
                        <a:t>1.00</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US" sz="1200">
                          <a:effectLst/>
                          <a:latin typeface="Times New Roman" panose="02020603050405020304" pitchFamily="18" charset="0"/>
                          <a:cs typeface="Times New Roman" panose="02020603050405020304" pitchFamily="18" charset="0"/>
                        </a:rPr>
                        <a:t>1.00</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US" sz="1200">
                          <a:effectLst/>
                          <a:latin typeface="Times New Roman" panose="02020603050405020304" pitchFamily="18" charset="0"/>
                          <a:cs typeface="Times New Roman" panose="02020603050405020304" pitchFamily="18" charset="0"/>
                        </a:rPr>
                        <a:t>1.00</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US" sz="1200">
                          <a:effectLst/>
                          <a:latin typeface="Times New Roman" panose="02020603050405020304" pitchFamily="18" charset="0"/>
                          <a:cs typeface="Times New Roman" panose="02020603050405020304" pitchFamily="18" charset="0"/>
                        </a:rPr>
                        <a:t>18</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305481215"/>
                  </a:ext>
                </a:extLst>
              </a:tr>
              <a:tr h="191171">
                <a:tc>
                  <a:txBody>
                    <a:bodyPr/>
                    <a:lstStyle/>
                    <a:p>
                      <a:pPr algn="ctr"/>
                      <a:r>
                        <a:rPr lang="en-US" sz="1200">
                          <a:effectLst/>
                          <a:latin typeface="Times New Roman" panose="02020603050405020304" pitchFamily="18" charset="0"/>
                          <a:cs typeface="Times New Roman" panose="02020603050405020304" pitchFamily="18" charset="0"/>
                        </a:rPr>
                        <a:t>        jute</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US" sz="1200">
                          <a:effectLst/>
                          <a:latin typeface="Times New Roman" panose="02020603050405020304" pitchFamily="18" charset="0"/>
                          <a:cs typeface="Times New Roman" panose="02020603050405020304" pitchFamily="18" charset="0"/>
                        </a:rPr>
                        <a:t>0.93</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US" sz="1200">
                          <a:effectLst/>
                          <a:latin typeface="Times New Roman" panose="02020603050405020304" pitchFamily="18" charset="0"/>
                          <a:cs typeface="Times New Roman" panose="02020603050405020304" pitchFamily="18" charset="0"/>
                        </a:rPr>
                        <a:t>0.89</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US" sz="1200">
                          <a:effectLst/>
                          <a:latin typeface="Times New Roman" panose="02020603050405020304" pitchFamily="18" charset="0"/>
                          <a:cs typeface="Times New Roman" panose="02020603050405020304" pitchFamily="18" charset="0"/>
                        </a:rPr>
                        <a:t>0.91</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US" sz="1200">
                          <a:effectLst/>
                          <a:latin typeface="Times New Roman" panose="02020603050405020304" pitchFamily="18" charset="0"/>
                          <a:cs typeface="Times New Roman" panose="02020603050405020304" pitchFamily="18" charset="0"/>
                        </a:rPr>
                        <a:t>28</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28403059"/>
                  </a:ext>
                </a:extLst>
              </a:tr>
              <a:tr h="191171">
                <a:tc>
                  <a:txBody>
                    <a:bodyPr/>
                    <a:lstStyle/>
                    <a:p>
                      <a:pPr algn="ctr"/>
                      <a:r>
                        <a:rPr lang="en-US" sz="1200">
                          <a:effectLst/>
                          <a:latin typeface="Times New Roman" panose="02020603050405020304" pitchFamily="18" charset="0"/>
                          <a:cs typeface="Times New Roman" panose="02020603050405020304" pitchFamily="18" charset="0"/>
                        </a:rPr>
                        <a:t> kidneybeans</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US" sz="1200">
                          <a:effectLst/>
                          <a:latin typeface="Times New Roman" panose="02020603050405020304" pitchFamily="18" charset="0"/>
                          <a:cs typeface="Times New Roman" panose="02020603050405020304" pitchFamily="18" charset="0"/>
                        </a:rPr>
                        <a:t>1.00</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US" sz="1200">
                          <a:effectLst/>
                          <a:latin typeface="Times New Roman" panose="02020603050405020304" pitchFamily="18" charset="0"/>
                          <a:cs typeface="Times New Roman" panose="02020603050405020304" pitchFamily="18" charset="0"/>
                        </a:rPr>
                        <a:t>1.00</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US" sz="1200">
                          <a:effectLst/>
                          <a:latin typeface="Times New Roman" panose="02020603050405020304" pitchFamily="18" charset="0"/>
                          <a:cs typeface="Times New Roman" panose="02020603050405020304" pitchFamily="18" charset="0"/>
                        </a:rPr>
                        <a:t>1.00</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US" sz="1200">
                          <a:effectLst/>
                          <a:latin typeface="Times New Roman" panose="02020603050405020304" pitchFamily="18" charset="0"/>
                          <a:cs typeface="Times New Roman" panose="02020603050405020304" pitchFamily="18" charset="0"/>
                        </a:rPr>
                        <a:t>14</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683802836"/>
                  </a:ext>
                </a:extLst>
              </a:tr>
              <a:tr h="191171">
                <a:tc>
                  <a:txBody>
                    <a:bodyPr/>
                    <a:lstStyle/>
                    <a:p>
                      <a:pPr algn="ctr"/>
                      <a:r>
                        <a:rPr lang="en-US" sz="1200">
                          <a:effectLst/>
                          <a:latin typeface="Times New Roman" panose="02020603050405020304" pitchFamily="18" charset="0"/>
                          <a:cs typeface="Times New Roman" panose="02020603050405020304" pitchFamily="18" charset="0"/>
                        </a:rPr>
                        <a:t>      lentil</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US" sz="1200">
                          <a:effectLst/>
                          <a:latin typeface="Times New Roman" panose="02020603050405020304" pitchFamily="18" charset="0"/>
                          <a:cs typeface="Times New Roman" panose="02020603050405020304" pitchFamily="18" charset="0"/>
                        </a:rPr>
                        <a:t>1.00</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US" sz="1200">
                          <a:effectLst/>
                          <a:latin typeface="Times New Roman" panose="02020603050405020304" pitchFamily="18" charset="0"/>
                          <a:cs typeface="Times New Roman" panose="02020603050405020304" pitchFamily="18" charset="0"/>
                        </a:rPr>
                        <a:t>1.00</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US" sz="1200">
                          <a:effectLst/>
                          <a:latin typeface="Times New Roman" panose="02020603050405020304" pitchFamily="18" charset="0"/>
                          <a:cs typeface="Times New Roman" panose="02020603050405020304" pitchFamily="18" charset="0"/>
                        </a:rPr>
                        <a:t>1.00</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US" sz="1200">
                          <a:effectLst/>
                          <a:latin typeface="Times New Roman" panose="02020603050405020304" pitchFamily="18" charset="0"/>
                          <a:cs typeface="Times New Roman" panose="02020603050405020304" pitchFamily="18" charset="0"/>
                        </a:rPr>
                        <a:t>23</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529918251"/>
                  </a:ext>
                </a:extLst>
              </a:tr>
              <a:tr h="191171">
                <a:tc>
                  <a:txBody>
                    <a:bodyPr/>
                    <a:lstStyle/>
                    <a:p>
                      <a:pPr algn="ctr"/>
                      <a:r>
                        <a:rPr lang="en-US" sz="1200">
                          <a:effectLst/>
                          <a:latin typeface="Times New Roman" panose="02020603050405020304" pitchFamily="18" charset="0"/>
                          <a:cs typeface="Times New Roman" panose="02020603050405020304" pitchFamily="18" charset="0"/>
                        </a:rPr>
                        <a:t>       maize</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US" sz="1200">
                          <a:effectLst/>
                          <a:latin typeface="Times New Roman" panose="02020603050405020304" pitchFamily="18" charset="0"/>
                          <a:cs typeface="Times New Roman" panose="02020603050405020304" pitchFamily="18" charset="0"/>
                        </a:rPr>
                        <a:t>1.00</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US" sz="1200">
                          <a:effectLst/>
                          <a:latin typeface="Times New Roman" panose="02020603050405020304" pitchFamily="18" charset="0"/>
                          <a:cs typeface="Times New Roman" panose="02020603050405020304" pitchFamily="18" charset="0"/>
                        </a:rPr>
                        <a:t>1.00</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US" sz="1200">
                          <a:effectLst/>
                          <a:latin typeface="Times New Roman" panose="02020603050405020304" pitchFamily="18" charset="0"/>
                          <a:cs typeface="Times New Roman" panose="02020603050405020304" pitchFamily="18" charset="0"/>
                        </a:rPr>
                        <a:t>1.00</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US" sz="1200">
                          <a:effectLst/>
                          <a:latin typeface="Times New Roman" panose="02020603050405020304" pitchFamily="18" charset="0"/>
                          <a:cs typeface="Times New Roman" panose="02020603050405020304" pitchFamily="18" charset="0"/>
                        </a:rPr>
                        <a:t>21</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942595647"/>
                  </a:ext>
                </a:extLst>
              </a:tr>
              <a:tr h="191171">
                <a:tc>
                  <a:txBody>
                    <a:bodyPr/>
                    <a:lstStyle/>
                    <a:p>
                      <a:pPr algn="ctr"/>
                      <a:r>
                        <a:rPr lang="en-US" sz="1200">
                          <a:effectLst/>
                          <a:latin typeface="Times New Roman" panose="02020603050405020304" pitchFamily="18" charset="0"/>
                          <a:cs typeface="Times New Roman" panose="02020603050405020304" pitchFamily="18" charset="0"/>
                        </a:rPr>
                        <a:t>       mango</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US" sz="1200">
                          <a:effectLst/>
                          <a:latin typeface="Times New Roman" panose="02020603050405020304" pitchFamily="18" charset="0"/>
                          <a:cs typeface="Times New Roman" panose="02020603050405020304" pitchFamily="18" charset="0"/>
                        </a:rPr>
                        <a:t>0.93</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US" sz="1200">
                          <a:effectLst/>
                          <a:latin typeface="Times New Roman" panose="02020603050405020304" pitchFamily="18" charset="0"/>
                          <a:cs typeface="Times New Roman" panose="02020603050405020304" pitchFamily="18" charset="0"/>
                        </a:rPr>
                        <a:t>1.00</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US" sz="1200">
                          <a:effectLst/>
                          <a:latin typeface="Times New Roman" panose="02020603050405020304" pitchFamily="18" charset="0"/>
                          <a:cs typeface="Times New Roman" panose="02020603050405020304" pitchFamily="18" charset="0"/>
                        </a:rPr>
                        <a:t>0.96</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US" sz="1200">
                          <a:effectLst/>
                          <a:latin typeface="Times New Roman" panose="02020603050405020304" pitchFamily="18" charset="0"/>
                          <a:cs typeface="Times New Roman" panose="02020603050405020304" pitchFamily="18" charset="0"/>
                        </a:rPr>
                        <a:t>26</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791147637"/>
                  </a:ext>
                </a:extLst>
              </a:tr>
              <a:tr h="191171">
                <a:tc>
                  <a:txBody>
                    <a:bodyPr/>
                    <a:lstStyle/>
                    <a:p>
                      <a:pPr algn="ctr"/>
                      <a:r>
                        <a:rPr lang="en-US" sz="1200">
                          <a:effectLst/>
                          <a:latin typeface="Times New Roman" panose="02020603050405020304" pitchFamily="18" charset="0"/>
                          <a:cs typeface="Times New Roman" panose="02020603050405020304" pitchFamily="18" charset="0"/>
                        </a:rPr>
                        <a:t>   mothbeans</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US" sz="1200">
                          <a:effectLst/>
                          <a:latin typeface="Times New Roman" panose="02020603050405020304" pitchFamily="18" charset="0"/>
                          <a:cs typeface="Times New Roman" panose="02020603050405020304" pitchFamily="18" charset="0"/>
                        </a:rPr>
                        <a:t>1.00</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US" sz="1200">
                          <a:effectLst/>
                          <a:latin typeface="Times New Roman" panose="02020603050405020304" pitchFamily="18" charset="0"/>
                          <a:cs typeface="Times New Roman" panose="02020603050405020304" pitchFamily="18" charset="0"/>
                        </a:rPr>
                        <a:t>0.84</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US" sz="1200">
                          <a:effectLst/>
                          <a:latin typeface="Times New Roman" panose="02020603050405020304" pitchFamily="18" charset="0"/>
                          <a:cs typeface="Times New Roman" panose="02020603050405020304" pitchFamily="18" charset="0"/>
                        </a:rPr>
                        <a:t>0.91</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US" sz="1200">
                          <a:effectLst/>
                          <a:latin typeface="Times New Roman" panose="02020603050405020304" pitchFamily="18" charset="0"/>
                          <a:cs typeface="Times New Roman" panose="02020603050405020304" pitchFamily="18" charset="0"/>
                        </a:rPr>
                        <a:t>19</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019265540"/>
                  </a:ext>
                </a:extLst>
              </a:tr>
              <a:tr h="191171">
                <a:tc>
                  <a:txBody>
                    <a:bodyPr/>
                    <a:lstStyle/>
                    <a:p>
                      <a:pPr algn="ctr"/>
                      <a:r>
                        <a:rPr lang="en-US" sz="1200">
                          <a:effectLst/>
                          <a:latin typeface="Times New Roman" panose="02020603050405020304" pitchFamily="18" charset="0"/>
                          <a:cs typeface="Times New Roman" panose="02020603050405020304" pitchFamily="18" charset="0"/>
                        </a:rPr>
                        <a:t>    mungbean</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US" sz="1200">
                          <a:effectLst/>
                          <a:latin typeface="Times New Roman" panose="02020603050405020304" pitchFamily="18" charset="0"/>
                          <a:cs typeface="Times New Roman" panose="02020603050405020304" pitchFamily="18" charset="0"/>
                        </a:rPr>
                        <a:t>1.00</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US" sz="1200">
                          <a:effectLst/>
                          <a:latin typeface="Times New Roman" panose="02020603050405020304" pitchFamily="18" charset="0"/>
                          <a:cs typeface="Times New Roman" panose="02020603050405020304" pitchFamily="18" charset="0"/>
                        </a:rPr>
                        <a:t>1.00</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US" sz="1200">
                          <a:effectLst/>
                          <a:latin typeface="Times New Roman" panose="02020603050405020304" pitchFamily="18" charset="0"/>
                          <a:cs typeface="Times New Roman" panose="02020603050405020304" pitchFamily="18" charset="0"/>
                        </a:rPr>
                        <a:t>1.00</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US" sz="1200">
                          <a:effectLst/>
                          <a:latin typeface="Times New Roman" panose="02020603050405020304" pitchFamily="18" charset="0"/>
                          <a:cs typeface="Times New Roman" panose="02020603050405020304" pitchFamily="18" charset="0"/>
                        </a:rPr>
                        <a:t>24</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812960739"/>
                  </a:ext>
                </a:extLst>
              </a:tr>
              <a:tr h="191171">
                <a:tc>
                  <a:txBody>
                    <a:bodyPr/>
                    <a:lstStyle/>
                    <a:p>
                      <a:pPr algn="ctr"/>
                      <a:r>
                        <a:rPr lang="en-US" sz="1200">
                          <a:effectLst/>
                          <a:latin typeface="Times New Roman" panose="02020603050405020304" pitchFamily="18" charset="0"/>
                          <a:cs typeface="Times New Roman" panose="02020603050405020304" pitchFamily="18" charset="0"/>
                        </a:rPr>
                        <a:t>   muskmelon</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US" sz="1200">
                          <a:effectLst/>
                          <a:latin typeface="Times New Roman" panose="02020603050405020304" pitchFamily="18" charset="0"/>
                          <a:cs typeface="Times New Roman" panose="02020603050405020304" pitchFamily="18" charset="0"/>
                        </a:rPr>
                        <a:t>1.00</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US" sz="1200">
                          <a:effectLst/>
                          <a:latin typeface="Times New Roman" panose="02020603050405020304" pitchFamily="18" charset="0"/>
                          <a:cs typeface="Times New Roman" panose="02020603050405020304" pitchFamily="18" charset="0"/>
                        </a:rPr>
                        <a:t>1.00</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US" sz="1200">
                          <a:effectLst/>
                          <a:latin typeface="Times New Roman" panose="02020603050405020304" pitchFamily="18" charset="0"/>
                          <a:cs typeface="Times New Roman" panose="02020603050405020304" pitchFamily="18" charset="0"/>
                        </a:rPr>
                        <a:t>1.00</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US" sz="1200">
                          <a:effectLst/>
                          <a:latin typeface="Times New Roman" panose="02020603050405020304" pitchFamily="18" charset="0"/>
                          <a:cs typeface="Times New Roman" panose="02020603050405020304" pitchFamily="18" charset="0"/>
                        </a:rPr>
                        <a:t>23</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996817498"/>
                  </a:ext>
                </a:extLst>
              </a:tr>
              <a:tr h="191171">
                <a:tc>
                  <a:txBody>
                    <a:bodyPr/>
                    <a:lstStyle/>
                    <a:p>
                      <a:pPr algn="ctr"/>
                      <a:r>
                        <a:rPr lang="en-US" sz="1200">
                          <a:effectLst/>
                          <a:latin typeface="Times New Roman" panose="02020603050405020304" pitchFamily="18" charset="0"/>
                          <a:cs typeface="Times New Roman" panose="02020603050405020304" pitchFamily="18" charset="0"/>
                        </a:rPr>
                        <a:t>      orange</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US" sz="1200">
                          <a:effectLst/>
                          <a:latin typeface="Times New Roman" panose="02020603050405020304" pitchFamily="18" charset="0"/>
                          <a:cs typeface="Times New Roman" panose="02020603050405020304" pitchFamily="18" charset="0"/>
                        </a:rPr>
                        <a:t>1.00</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US" sz="1200">
                          <a:effectLst/>
                          <a:latin typeface="Times New Roman" panose="02020603050405020304" pitchFamily="18" charset="0"/>
                          <a:cs typeface="Times New Roman" panose="02020603050405020304" pitchFamily="18" charset="0"/>
                        </a:rPr>
                        <a:t>1.00</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US" sz="1200">
                          <a:effectLst/>
                          <a:latin typeface="Times New Roman" panose="02020603050405020304" pitchFamily="18" charset="0"/>
                          <a:cs typeface="Times New Roman" panose="02020603050405020304" pitchFamily="18" charset="0"/>
                        </a:rPr>
                        <a:t>1.00</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US" sz="1200">
                          <a:effectLst/>
                          <a:latin typeface="Times New Roman" panose="02020603050405020304" pitchFamily="18" charset="0"/>
                          <a:cs typeface="Times New Roman" panose="02020603050405020304" pitchFamily="18" charset="0"/>
                        </a:rPr>
                        <a:t>29</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085853779"/>
                  </a:ext>
                </a:extLst>
              </a:tr>
              <a:tr h="191171">
                <a:tc>
                  <a:txBody>
                    <a:bodyPr/>
                    <a:lstStyle/>
                    <a:p>
                      <a:pPr algn="ctr"/>
                      <a:r>
                        <a:rPr lang="en-US" sz="1200">
                          <a:effectLst/>
                          <a:latin typeface="Times New Roman" panose="02020603050405020304" pitchFamily="18" charset="0"/>
                          <a:cs typeface="Times New Roman" panose="02020603050405020304" pitchFamily="18" charset="0"/>
                        </a:rPr>
                        <a:t>      papaya</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US" sz="1200">
                          <a:effectLst/>
                          <a:latin typeface="Times New Roman" panose="02020603050405020304" pitchFamily="18" charset="0"/>
                          <a:cs typeface="Times New Roman" panose="02020603050405020304" pitchFamily="18" charset="0"/>
                        </a:rPr>
                        <a:t>1.00</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US" sz="1200">
                          <a:effectLst/>
                          <a:latin typeface="Times New Roman" panose="02020603050405020304" pitchFamily="18" charset="0"/>
                          <a:cs typeface="Times New Roman" panose="02020603050405020304" pitchFamily="18" charset="0"/>
                        </a:rPr>
                        <a:t>1.00</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US" sz="1200">
                          <a:effectLst/>
                          <a:latin typeface="Times New Roman" panose="02020603050405020304" pitchFamily="18" charset="0"/>
                          <a:cs typeface="Times New Roman" panose="02020603050405020304" pitchFamily="18" charset="0"/>
                        </a:rPr>
                        <a:t>1.00</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US" sz="1200">
                          <a:effectLst/>
                          <a:latin typeface="Times New Roman" panose="02020603050405020304" pitchFamily="18" charset="0"/>
                          <a:cs typeface="Times New Roman" panose="02020603050405020304" pitchFamily="18" charset="0"/>
                        </a:rPr>
                        <a:t>19</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89847232"/>
                  </a:ext>
                </a:extLst>
              </a:tr>
              <a:tr h="191171">
                <a:tc>
                  <a:txBody>
                    <a:bodyPr/>
                    <a:lstStyle/>
                    <a:p>
                      <a:pPr algn="ctr"/>
                      <a:r>
                        <a:rPr lang="en-US" sz="1200">
                          <a:effectLst/>
                          <a:latin typeface="Times New Roman" panose="02020603050405020304" pitchFamily="18" charset="0"/>
                          <a:cs typeface="Times New Roman" panose="02020603050405020304" pitchFamily="18" charset="0"/>
                        </a:rPr>
                        <a:t>  pigeonpeas</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US" sz="1200">
                          <a:effectLst/>
                          <a:latin typeface="Times New Roman" panose="02020603050405020304" pitchFamily="18" charset="0"/>
                          <a:cs typeface="Times New Roman" panose="02020603050405020304" pitchFamily="18" charset="0"/>
                        </a:rPr>
                        <a:t>1.00</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US" sz="1200">
                          <a:effectLst/>
                          <a:latin typeface="Times New Roman" panose="02020603050405020304" pitchFamily="18" charset="0"/>
                          <a:cs typeface="Times New Roman" panose="02020603050405020304" pitchFamily="18" charset="0"/>
                        </a:rPr>
                        <a:t>1.00</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US" sz="1200">
                          <a:effectLst/>
                          <a:latin typeface="Times New Roman" panose="02020603050405020304" pitchFamily="18" charset="0"/>
                          <a:cs typeface="Times New Roman" panose="02020603050405020304" pitchFamily="18" charset="0"/>
                        </a:rPr>
                        <a:t>1.00</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US" sz="1200">
                          <a:effectLst/>
                          <a:latin typeface="Times New Roman" panose="02020603050405020304" pitchFamily="18" charset="0"/>
                          <a:cs typeface="Times New Roman" panose="02020603050405020304" pitchFamily="18" charset="0"/>
                        </a:rPr>
                        <a:t>18</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147468891"/>
                  </a:ext>
                </a:extLst>
              </a:tr>
              <a:tr h="191171">
                <a:tc>
                  <a:txBody>
                    <a:bodyPr/>
                    <a:lstStyle/>
                    <a:p>
                      <a:pPr algn="ctr"/>
                      <a:r>
                        <a:rPr lang="en-US" sz="1200">
                          <a:effectLst/>
                          <a:latin typeface="Times New Roman" panose="02020603050405020304" pitchFamily="18" charset="0"/>
                          <a:cs typeface="Times New Roman" panose="02020603050405020304" pitchFamily="18" charset="0"/>
                        </a:rPr>
                        <a:t> pomegranate</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US" sz="1200">
                          <a:effectLst/>
                          <a:latin typeface="Times New Roman" panose="02020603050405020304" pitchFamily="18" charset="0"/>
                          <a:cs typeface="Times New Roman" panose="02020603050405020304" pitchFamily="18" charset="0"/>
                        </a:rPr>
                        <a:t>1.00</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US" sz="1200">
                          <a:effectLst/>
                          <a:latin typeface="Times New Roman" panose="02020603050405020304" pitchFamily="18" charset="0"/>
                          <a:cs typeface="Times New Roman" panose="02020603050405020304" pitchFamily="18" charset="0"/>
                        </a:rPr>
                        <a:t>1.00</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US" sz="1200">
                          <a:effectLst/>
                          <a:latin typeface="Times New Roman" panose="02020603050405020304" pitchFamily="18" charset="0"/>
                          <a:cs typeface="Times New Roman" panose="02020603050405020304" pitchFamily="18" charset="0"/>
                        </a:rPr>
                        <a:t>1.00</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US" sz="1200">
                          <a:effectLst/>
                          <a:latin typeface="Times New Roman" panose="02020603050405020304" pitchFamily="18" charset="0"/>
                          <a:cs typeface="Times New Roman" panose="02020603050405020304" pitchFamily="18" charset="0"/>
                        </a:rPr>
                        <a:t>17</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415192247"/>
                  </a:ext>
                </a:extLst>
              </a:tr>
              <a:tr h="191171">
                <a:tc>
                  <a:txBody>
                    <a:bodyPr/>
                    <a:lstStyle/>
                    <a:p>
                      <a:pPr algn="ctr"/>
                      <a:r>
                        <a:rPr lang="en-US" sz="1200">
                          <a:effectLst/>
                          <a:latin typeface="Times New Roman" panose="02020603050405020304" pitchFamily="18" charset="0"/>
                          <a:cs typeface="Times New Roman" panose="02020603050405020304" pitchFamily="18" charset="0"/>
                        </a:rPr>
                        <a:t>        rice</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US" sz="1200">
                          <a:effectLst/>
                          <a:latin typeface="Times New Roman" panose="02020603050405020304" pitchFamily="18" charset="0"/>
                          <a:cs typeface="Times New Roman" panose="02020603050405020304" pitchFamily="18" charset="0"/>
                        </a:rPr>
                        <a:t>0.82</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US" sz="1200">
                          <a:effectLst/>
                          <a:latin typeface="Times New Roman" panose="02020603050405020304" pitchFamily="18" charset="0"/>
                          <a:cs typeface="Times New Roman" panose="02020603050405020304" pitchFamily="18" charset="0"/>
                        </a:rPr>
                        <a:t>0.88</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US" sz="1200">
                          <a:effectLst/>
                          <a:latin typeface="Times New Roman" panose="02020603050405020304" pitchFamily="18" charset="0"/>
                          <a:cs typeface="Times New Roman" panose="02020603050405020304" pitchFamily="18" charset="0"/>
                        </a:rPr>
                        <a:t>0.85</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US" sz="1200">
                          <a:effectLst/>
                          <a:latin typeface="Times New Roman" panose="02020603050405020304" pitchFamily="18" charset="0"/>
                          <a:cs typeface="Times New Roman" panose="02020603050405020304" pitchFamily="18" charset="0"/>
                        </a:rPr>
                        <a:t>16</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492182413"/>
                  </a:ext>
                </a:extLst>
              </a:tr>
              <a:tr h="191171">
                <a:tc>
                  <a:txBody>
                    <a:bodyPr/>
                    <a:lstStyle/>
                    <a:p>
                      <a:pPr algn="ctr"/>
                      <a:r>
                        <a:rPr lang="en-US" sz="1200">
                          <a:effectLst/>
                          <a:latin typeface="Times New Roman" panose="02020603050405020304" pitchFamily="18" charset="0"/>
                          <a:cs typeface="Times New Roman" panose="02020603050405020304" pitchFamily="18" charset="0"/>
                        </a:rPr>
                        <a:t>  watermelon</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US" sz="1200">
                          <a:effectLst/>
                          <a:latin typeface="Times New Roman" panose="02020603050405020304" pitchFamily="18" charset="0"/>
                          <a:cs typeface="Times New Roman" panose="02020603050405020304" pitchFamily="18" charset="0"/>
                        </a:rPr>
                        <a:t>1.00</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US" sz="1200">
                          <a:effectLst/>
                          <a:latin typeface="Times New Roman" panose="02020603050405020304" pitchFamily="18" charset="0"/>
                          <a:cs typeface="Times New Roman" panose="02020603050405020304" pitchFamily="18" charset="0"/>
                        </a:rPr>
                        <a:t>1.00</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US" sz="1200">
                          <a:effectLst/>
                          <a:latin typeface="Times New Roman" panose="02020603050405020304" pitchFamily="18" charset="0"/>
                          <a:cs typeface="Times New Roman" panose="02020603050405020304" pitchFamily="18" charset="0"/>
                        </a:rPr>
                        <a:t>1.00</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US" sz="1200">
                          <a:effectLst/>
                          <a:latin typeface="Times New Roman" panose="02020603050405020304" pitchFamily="18" charset="0"/>
                          <a:cs typeface="Times New Roman" panose="02020603050405020304" pitchFamily="18" charset="0"/>
                        </a:rPr>
                        <a:t>15</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800471180"/>
                  </a:ext>
                </a:extLst>
              </a:tr>
              <a:tr h="191171">
                <a:tc>
                  <a:txBody>
                    <a:bodyPr/>
                    <a:lstStyle/>
                    <a:p>
                      <a:pPr algn="ctr"/>
                      <a:r>
                        <a:rPr lang="en-US" sz="1200">
                          <a:effectLst/>
                          <a:latin typeface="Times New Roman" panose="02020603050405020304" pitchFamily="18" charset="0"/>
                          <a:cs typeface="Times New Roman" panose="02020603050405020304" pitchFamily="18" charset="0"/>
                        </a:rPr>
                        <a:t>    accuracy</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just"/>
                      <a:r>
                        <a:rPr lang="en-US" sz="1200">
                          <a:effectLst/>
                          <a:latin typeface="Times New Roman" panose="02020603050405020304" pitchFamily="18" charset="0"/>
                          <a:cs typeface="Times New Roman" panose="02020603050405020304" pitchFamily="18" charset="0"/>
                        </a:rPr>
                        <a:t> </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just"/>
                      <a:r>
                        <a:rPr lang="en-US" sz="1200">
                          <a:effectLst/>
                          <a:latin typeface="Times New Roman" panose="02020603050405020304" pitchFamily="18" charset="0"/>
                          <a:cs typeface="Times New Roman" panose="02020603050405020304" pitchFamily="18" charset="0"/>
                        </a:rPr>
                        <a:t> </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US" sz="1200">
                          <a:effectLst/>
                          <a:latin typeface="Times New Roman" panose="02020603050405020304" pitchFamily="18" charset="0"/>
                          <a:cs typeface="Times New Roman" panose="02020603050405020304" pitchFamily="18" charset="0"/>
                        </a:rPr>
                        <a:t>0.98</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US" sz="1200">
                          <a:effectLst/>
                          <a:latin typeface="Times New Roman" panose="02020603050405020304" pitchFamily="18" charset="0"/>
                          <a:cs typeface="Times New Roman" panose="02020603050405020304" pitchFamily="18" charset="0"/>
                        </a:rPr>
                        <a:t>440</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164852079"/>
                  </a:ext>
                </a:extLst>
              </a:tr>
              <a:tr h="191171">
                <a:tc>
                  <a:txBody>
                    <a:bodyPr/>
                    <a:lstStyle/>
                    <a:p>
                      <a:pPr algn="ctr"/>
                      <a:r>
                        <a:rPr lang="en-US" sz="1200">
                          <a:effectLst/>
                          <a:latin typeface="Times New Roman" panose="02020603050405020304" pitchFamily="18" charset="0"/>
                          <a:cs typeface="Times New Roman" panose="02020603050405020304" pitchFamily="18" charset="0"/>
                        </a:rPr>
                        <a:t>   Macro avg</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US" sz="1200">
                          <a:effectLst/>
                          <a:latin typeface="Times New Roman" panose="02020603050405020304" pitchFamily="18" charset="0"/>
                          <a:cs typeface="Times New Roman" panose="02020603050405020304" pitchFamily="18" charset="0"/>
                        </a:rPr>
                        <a:t>0.98</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US" sz="1200">
                          <a:effectLst/>
                          <a:latin typeface="Times New Roman" panose="02020603050405020304" pitchFamily="18" charset="0"/>
                          <a:cs typeface="Times New Roman" panose="02020603050405020304" pitchFamily="18" charset="0"/>
                        </a:rPr>
                        <a:t>0.98</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US" sz="1200">
                          <a:effectLst/>
                          <a:latin typeface="Times New Roman" panose="02020603050405020304" pitchFamily="18" charset="0"/>
                          <a:cs typeface="Times New Roman" panose="02020603050405020304" pitchFamily="18" charset="0"/>
                        </a:rPr>
                        <a:t>0.98</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US" sz="1200">
                          <a:effectLst/>
                          <a:latin typeface="Times New Roman" panose="02020603050405020304" pitchFamily="18" charset="0"/>
                          <a:cs typeface="Times New Roman" panose="02020603050405020304" pitchFamily="18" charset="0"/>
                        </a:rPr>
                        <a:t>440</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24649357"/>
                  </a:ext>
                </a:extLst>
              </a:tr>
              <a:tr h="191171">
                <a:tc>
                  <a:txBody>
                    <a:bodyPr/>
                    <a:lstStyle/>
                    <a:p>
                      <a:pPr algn="ctr"/>
                      <a:r>
                        <a:rPr lang="en-US" sz="1200">
                          <a:effectLst/>
                          <a:latin typeface="Times New Roman" panose="02020603050405020304" pitchFamily="18" charset="0"/>
                          <a:cs typeface="Times New Roman" panose="02020603050405020304" pitchFamily="18" charset="0"/>
                        </a:rPr>
                        <a:t>Weighted avg</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US" sz="1200">
                          <a:effectLst/>
                          <a:latin typeface="Times New Roman" panose="02020603050405020304" pitchFamily="18" charset="0"/>
                          <a:cs typeface="Times New Roman" panose="02020603050405020304" pitchFamily="18" charset="0"/>
                        </a:rPr>
                        <a:t>avg</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US" sz="1200">
                          <a:effectLst/>
                          <a:latin typeface="Times New Roman" panose="02020603050405020304" pitchFamily="18" charset="0"/>
                          <a:cs typeface="Times New Roman" panose="02020603050405020304" pitchFamily="18" charset="0"/>
                        </a:rPr>
                        <a:t>0.98</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US" sz="1200">
                          <a:effectLst/>
                          <a:latin typeface="Times New Roman" panose="02020603050405020304" pitchFamily="18" charset="0"/>
                          <a:cs typeface="Times New Roman" panose="02020603050405020304" pitchFamily="18" charset="0"/>
                        </a:rPr>
                        <a:t>0.98</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US" sz="1200" dirty="0">
                          <a:effectLst/>
                          <a:latin typeface="Times New Roman" panose="02020603050405020304" pitchFamily="18" charset="0"/>
                          <a:cs typeface="Times New Roman" panose="02020603050405020304" pitchFamily="18" charset="0"/>
                        </a:rPr>
                        <a:t>440</a:t>
                      </a:r>
                      <a:endParaRPr lang="en-IN" sz="12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277209244"/>
                  </a:ext>
                </a:extLst>
              </a:tr>
            </a:tbl>
          </a:graphicData>
        </a:graphic>
      </p:graphicFrame>
    </p:spTree>
    <p:extLst>
      <p:ext uri="{BB962C8B-B14F-4D97-AF65-F5344CB8AC3E}">
        <p14:creationId xmlns:p14="http://schemas.microsoft.com/office/powerpoint/2010/main" val="150458010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486727" y="338945"/>
            <a:ext cx="5346700" cy="666750"/>
          </a:xfrm>
          <a:prstGeom prst="rect">
            <a:avLst/>
          </a:prstGeom>
          <a:noFill/>
        </p:spPr>
        <p:txBody>
          <a:bodyPr wrap="square" rtlCol="0">
            <a:noAutofit/>
          </a:bodyPr>
          <a:lstStyle/>
          <a:p>
            <a:r>
              <a:rPr lang="en-US" sz="3200" dirty="0">
                <a:latin typeface="Times New Roman" panose="02020603050405020304" pitchFamily="18" charset="0"/>
                <a:cs typeface="Times New Roman" panose="02020603050405020304" pitchFamily="18" charset="0"/>
              </a:rPr>
              <a:t>Quality Metrics</a:t>
            </a:r>
          </a:p>
        </p:txBody>
      </p:sp>
      <p:sp>
        <p:nvSpPr>
          <p:cNvPr id="6" name="Rectangle 1">
            <a:extLst>
              <a:ext uri="{FF2B5EF4-FFF2-40B4-BE49-F238E27FC236}">
                <a16:creationId xmlns:a16="http://schemas.microsoft.com/office/drawing/2014/main" id="{E3313956-BD14-A249-60C9-120589DE516C}"/>
              </a:ext>
            </a:extLst>
          </p:cNvPr>
          <p:cNvSpPr>
            <a:spLocks noChangeArrowheads="1"/>
          </p:cNvSpPr>
          <p:nvPr/>
        </p:nvSpPr>
        <p:spPr bwMode="auto">
          <a:xfrm>
            <a:off x="4639839" y="629785"/>
            <a:ext cx="238719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lang="en-US" altLang="zh-CN" sz="2800" dirty="0">
                <a:latin typeface="Times New Roman" panose="02020603050405020304" pitchFamily="18" charset="0"/>
                <a:ea typeface="SimSun" panose="02010600030101010101" pitchFamily="2" charset="-122"/>
                <a:cs typeface="Times New Roman" panose="02020603050405020304" pitchFamily="18" charset="0"/>
              </a:rPr>
              <a:t>Random Forest</a:t>
            </a:r>
            <a:endParaRPr kumimoji="0" lang="en-US" altLang="zh-CN" sz="2800" b="0" i="0" u="none" strike="noStrike" cap="none" normalizeH="0" baseline="0" dirty="0">
              <a:ln>
                <a:noFill/>
              </a:ln>
              <a:solidFill>
                <a:schemeClr val="tx1"/>
              </a:solidFill>
              <a:effectLst/>
              <a:latin typeface="Arial" panose="020B0604020202020204" pitchFamily="34" charset="0"/>
            </a:endParaRPr>
          </a:p>
        </p:txBody>
      </p:sp>
      <p:graphicFrame>
        <p:nvGraphicFramePr>
          <p:cNvPr id="4" name="Table 3">
            <a:extLst>
              <a:ext uri="{FF2B5EF4-FFF2-40B4-BE49-F238E27FC236}">
                <a16:creationId xmlns:a16="http://schemas.microsoft.com/office/drawing/2014/main" id="{94169B3B-F794-D868-E51C-8A2136031039}"/>
              </a:ext>
            </a:extLst>
          </p:cNvPr>
          <p:cNvGraphicFramePr>
            <a:graphicFrameLocks noGrp="1"/>
          </p:cNvGraphicFramePr>
          <p:nvPr>
            <p:extLst>
              <p:ext uri="{D42A27DB-BD31-4B8C-83A1-F6EECF244321}">
                <p14:modId xmlns:p14="http://schemas.microsoft.com/office/powerpoint/2010/main" val="4265996655"/>
              </p:ext>
            </p:extLst>
          </p:nvPr>
        </p:nvGraphicFramePr>
        <p:xfrm>
          <a:off x="2804795" y="1106515"/>
          <a:ext cx="6582409" cy="5222516"/>
        </p:xfrm>
        <a:graphic>
          <a:graphicData uri="http://schemas.openxmlformats.org/drawingml/2006/table">
            <a:tbl>
              <a:tblPr firstRow="1" firstCol="1" bandRow="1">
                <a:tableStyleId>{5C22544A-7EE6-4342-B048-85BDC9FD1C3A}</a:tableStyleId>
              </a:tblPr>
              <a:tblGrid>
                <a:gridCol w="1762621">
                  <a:extLst>
                    <a:ext uri="{9D8B030D-6E8A-4147-A177-3AD203B41FA5}">
                      <a16:colId xmlns:a16="http://schemas.microsoft.com/office/drawing/2014/main" val="3610123940"/>
                    </a:ext>
                  </a:extLst>
                </a:gridCol>
                <a:gridCol w="1309994">
                  <a:extLst>
                    <a:ext uri="{9D8B030D-6E8A-4147-A177-3AD203B41FA5}">
                      <a16:colId xmlns:a16="http://schemas.microsoft.com/office/drawing/2014/main" val="3344835416"/>
                    </a:ext>
                  </a:extLst>
                </a:gridCol>
                <a:gridCol w="1143927">
                  <a:extLst>
                    <a:ext uri="{9D8B030D-6E8A-4147-A177-3AD203B41FA5}">
                      <a16:colId xmlns:a16="http://schemas.microsoft.com/office/drawing/2014/main" val="2145225752"/>
                    </a:ext>
                  </a:extLst>
                </a:gridCol>
                <a:gridCol w="1131569">
                  <a:extLst>
                    <a:ext uri="{9D8B030D-6E8A-4147-A177-3AD203B41FA5}">
                      <a16:colId xmlns:a16="http://schemas.microsoft.com/office/drawing/2014/main" val="3642926818"/>
                    </a:ext>
                  </a:extLst>
                </a:gridCol>
                <a:gridCol w="1234298">
                  <a:extLst>
                    <a:ext uri="{9D8B030D-6E8A-4147-A177-3AD203B41FA5}">
                      <a16:colId xmlns:a16="http://schemas.microsoft.com/office/drawing/2014/main" val="4175859971"/>
                    </a:ext>
                  </a:extLst>
                </a:gridCol>
              </a:tblGrid>
              <a:tr h="200866">
                <a:tc>
                  <a:txBody>
                    <a:bodyPr/>
                    <a:lstStyle/>
                    <a:p>
                      <a:pPr algn="ctr"/>
                      <a:r>
                        <a:rPr lang="en-US" sz="1200">
                          <a:effectLst/>
                          <a:latin typeface="Times New Roman" panose="02020603050405020304" pitchFamily="18" charset="0"/>
                          <a:cs typeface="Times New Roman" panose="02020603050405020304" pitchFamily="18" charset="0"/>
                        </a:rPr>
                        <a:t> </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US" sz="1200">
                          <a:effectLst/>
                          <a:latin typeface="Times New Roman" panose="02020603050405020304" pitchFamily="18" charset="0"/>
                          <a:cs typeface="Times New Roman" panose="02020603050405020304" pitchFamily="18" charset="0"/>
                        </a:rPr>
                        <a:t>precision</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US" sz="1200">
                          <a:effectLst/>
                          <a:latin typeface="Times New Roman" panose="02020603050405020304" pitchFamily="18" charset="0"/>
                          <a:cs typeface="Times New Roman" panose="02020603050405020304" pitchFamily="18" charset="0"/>
                        </a:rPr>
                        <a:t>recall</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US" sz="1200">
                          <a:effectLst/>
                          <a:latin typeface="Times New Roman" panose="02020603050405020304" pitchFamily="18" charset="0"/>
                          <a:cs typeface="Times New Roman" panose="02020603050405020304" pitchFamily="18" charset="0"/>
                        </a:rPr>
                        <a:t>f1-score</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US" sz="1200">
                          <a:effectLst/>
                          <a:latin typeface="Times New Roman" panose="02020603050405020304" pitchFamily="18" charset="0"/>
                          <a:cs typeface="Times New Roman" panose="02020603050405020304" pitchFamily="18" charset="0"/>
                        </a:rPr>
                        <a:t>support</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189131070"/>
                  </a:ext>
                </a:extLst>
              </a:tr>
              <a:tr h="200866">
                <a:tc>
                  <a:txBody>
                    <a:bodyPr/>
                    <a:lstStyle/>
                    <a:p>
                      <a:pPr algn="ctr"/>
                      <a:r>
                        <a:rPr lang="en-US" sz="1200">
                          <a:effectLst/>
                          <a:latin typeface="Times New Roman" panose="02020603050405020304" pitchFamily="18" charset="0"/>
                          <a:cs typeface="Times New Roman" panose="02020603050405020304" pitchFamily="18" charset="0"/>
                        </a:rPr>
                        <a:t>       apple</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US" sz="1200">
                          <a:effectLst/>
                          <a:latin typeface="Times New Roman" panose="02020603050405020304" pitchFamily="18" charset="0"/>
                          <a:cs typeface="Times New Roman" panose="02020603050405020304" pitchFamily="18" charset="0"/>
                        </a:rPr>
                        <a:t>1.00</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US" sz="1200">
                          <a:effectLst/>
                          <a:latin typeface="Times New Roman" panose="02020603050405020304" pitchFamily="18" charset="0"/>
                          <a:cs typeface="Times New Roman" panose="02020603050405020304" pitchFamily="18" charset="0"/>
                        </a:rPr>
                        <a:t>1.00</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US" sz="1200">
                          <a:effectLst/>
                          <a:latin typeface="Times New Roman" panose="02020603050405020304" pitchFamily="18" charset="0"/>
                          <a:cs typeface="Times New Roman" panose="02020603050405020304" pitchFamily="18" charset="0"/>
                        </a:rPr>
                        <a:t>1.00</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US" sz="1200">
                          <a:effectLst/>
                          <a:latin typeface="Times New Roman" panose="02020603050405020304" pitchFamily="18" charset="0"/>
                          <a:cs typeface="Times New Roman" panose="02020603050405020304" pitchFamily="18" charset="0"/>
                        </a:rPr>
                        <a:t>13</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149924033"/>
                  </a:ext>
                </a:extLst>
              </a:tr>
              <a:tr h="200866">
                <a:tc>
                  <a:txBody>
                    <a:bodyPr/>
                    <a:lstStyle/>
                    <a:p>
                      <a:pPr algn="ctr"/>
                      <a:r>
                        <a:rPr lang="en-US" sz="1200">
                          <a:effectLst/>
                          <a:latin typeface="Times New Roman" panose="02020603050405020304" pitchFamily="18" charset="0"/>
                          <a:cs typeface="Times New Roman" panose="02020603050405020304" pitchFamily="18" charset="0"/>
                        </a:rPr>
                        <a:t>      banana</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US" sz="1200">
                          <a:effectLst/>
                          <a:latin typeface="Times New Roman" panose="02020603050405020304" pitchFamily="18" charset="0"/>
                          <a:cs typeface="Times New Roman" panose="02020603050405020304" pitchFamily="18" charset="0"/>
                        </a:rPr>
                        <a:t>1.00</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US" sz="1200">
                          <a:effectLst/>
                          <a:latin typeface="Times New Roman" panose="02020603050405020304" pitchFamily="18" charset="0"/>
                          <a:cs typeface="Times New Roman" panose="02020603050405020304" pitchFamily="18" charset="0"/>
                        </a:rPr>
                        <a:t>1.00</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US" sz="1200">
                          <a:effectLst/>
                          <a:latin typeface="Times New Roman" panose="02020603050405020304" pitchFamily="18" charset="0"/>
                          <a:cs typeface="Times New Roman" panose="02020603050405020304" pitchFamily="18" charset="0"/>
                        </a:rPr>
                        <a:t>1.00</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US" sz="1200">
                          <a:effectLst/>
                          <a:latin typeface="Times New Roman" panose="02020603050405020304" pitchFamily="18" charset="0"/>
                          <a:cs typeface="Times New Roman" panose="02020603050405020304" pitchFamily="18" charset="0"/>
                        </a:rPr>
                        <a:t>17</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312237915"/>
                  </a:ext>
                </a:extLst>
              </a:tr>
              <a:tr h="200866">
                <a:tc>
                  <a:txBody>
                    <a:bodyPr/>
                    <a:lstStyle/>
                    <a:p>
                      <a:pPr algn="ctr"/>
                      <a:r>
                        <a:rPr lang="en-US" sz="1200">
                          <a:effectLst/>
                          <a:latin typeface="Times New Roman" panose="02020603050405020304" pitchFamily="18" charset="0"/>
                          <a:cs typeface="Times New Roman" panose="02020603050405020304" pitchFamily="18" charset="0"/>
                        </a:rPr>
                        <a:t>   blackgram</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US" sz="1200">
                          <a:effectLst/>
                          <a:latin typeface="Times New Roman" panose="02020603050405020304" pitchFamily="18" charset="0"/>
                          <a:cs typeface="Times New Roman" panose="02020603050405020304" pitchFamily="18" charset="0"/>
                        </a:rPr>
                        <a:t>0.89</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US" sz="1200">
                          <a:effectLst/>
                          <a:latin typeface="Times New Roman" panose="02020603050405020304" pitchFamily="18" charset="0"/>
                          <a:cs typeface="Times New Roman" panose="02020603050405020304" pitchFamily="18" charset="0"/>
                        </a:rPr>
                        <a:t>1.00</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US" sz="1200">
                          <a:effectLst/>
                          <a:latin typeface="Times New Roman" panose="02020603050405020304" pitchFamily="18" charset="0"/>
                          <a:cs typeface="Times New Roman" panose="02020603050405020304" pitchFamily="18" charset="0"/>
                        </a:rPr>
                        <a:t>0.94</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US" sz="1200">
                          <a:effectLst/>
                          <a:latin typeface="Times New Roman" panose="02020603050405020304" pitchFamily="18" charset="0"/>
                          <a:cs typeface="Times New Roman" panose="02020603050405020304" pitchFamily="18" charset="0"/>
                        </a:rPr>
                        <a:t>16</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24502373"/>
                  </a:ext>
                </a:extLst>
              </a:tr>
              <a:tr h="200866">
                <a:tc>
                  <a:txBody>
                    <a:bodyPr/>
                    <a:lstStyle/>
                    <a:p>
                      <a:pPr algn="ctr"/>
                      <a:r>
                        <a:rPr lang="en-US" sz="1200">
                          <a:effectLst/>
                          <a:latin typeface="Times New Roman" panose="02020603050405020304" pitchFamily="18" charset="0"/>
                          <a:cs typeface="Times New Roman" panose="02020603050405020304" pitchFamily="18" charset="0"/>
                        </a:rPr>
                        <a:t>    chickpea</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US" sz="1200">
                          <a:effectLst/>
                          <a:latin typeface="Times New Roman" panose="02020603050405020304" pitchFamily="18" charset="0"/>
                          <a:cs typeface="Times New Roman" panose="02020603050405020304" pitchFamily="18" charset="0"/>
                        </a:rPr>
                        <a:t>1.00</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US" sz="1200">
                          <a:effectLst/>
                          <a:latin typeface="Times New Roman" panose="02020603050405020304" pitchFamily="18" charset="0"/>
                          <a:cs typeface="Times New Roman" panose="02020603050405020304" pitchFamily="18" charset="0"/>
                        </a:rPr>
                        <a:t>1.00</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US" sz="1200">
                          <a:effectLst/>
                          <a:latin typeface="Times New Roman" panose="02020603050405020304" pitchFamily="18" charset="0"/>
                          <a:cs typeface="Times New Roman" panose="02020603050405020304" pitchFamily="18" charset="0"/>
                        </a:rPr>
                        <a:t>1.00</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US" sz="1200">
                          <a:effectLst/>
                          <a:latin typeface="Times New Roman" panose="02020603050405020304" pitchFamily="18" charset="0"/>
                          <a:cs typeface="Times New Roman" panose="02020603050405020304" pitchFamily="18" charset="0"/>
                        </a:rPr>
                        <a:t>21</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688465699"/>
                  </a:ext>
                </a:extLst>
              </a:tr>
              <a:tr h="200866">
                <a:tc>
                  <a:txBody>
                    <a:bodyPr/>
                    <a:lstStyle/>
                    <a:p>
                      <a:pPr algn="ctr"/>
                      <a:r>
                        <a:rPr lang="en-US" sz="1200">
                          <a:effectLst/>
                          <a:latin typeface="Times New Roman" panose="02020603050405020304" pitchFamily="18" charset="0"/>
                          <a:cs typeface="Times New Roman" panose="02020603050405020304" pitchFamily="18" charset="0"/>
                        </a:rPr>
                        <a:t>     coconut</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US" sz="1200">
                          <a:effectLst/>
                          <a:latin typeface="Times New Roman" panose="02020603050405020304" pitchFamily="18" charset="0"/>
                          <a:cs typeface="Times New Roman" panose="02020603050405020304" pitchFamily="18" charset="0"/>
                        </a:rPr>
                        <a:t>1.00</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US" sz="1200">
                          <a:effectLst/>
                          <a:latin typeface="Times New Roman" panose="02020603050405020304" pitchFamily="18" charset="0"/>
                          <a:cs typeface="Times New Roman" panose="02020603050405020304" pitchFamily="18" charset="0"/>
                        </a:rPr>
                        <a:t>1.00</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US" sz="1200">
                          <a:effectLst/>
                          <a:latin typeface="Times New Roman" panose="02020603050405020304" pitchFamily="18" charset="0"/>
                          <a:cs typeface="Times New Roman" panose="02020603050405020304" pitchFamily="18" charset="0"/>
                        </a:rPr>
                        <a:t>1.00</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US" sz="1200">
                          <a:effectLst/>
                          <a:latin typeface="Times New Roman" panose="02020603050405020304" pitchFamily="18" charset="0"/>
                          <a:cs typeface="Times New Roman" panose="02020603050405020304" pitchFamily="18" charset="0"/>
                        </a:rPr>
                        <a:t>21</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415159297"/>
                  </a:ext>
                </a:extLst>
              </a:tr>
              <a:tr h="200866">
                <a:tc>
                  <a:txBody>
                    <a:bodyPr/>
                    <a:lstStyle/>
                    <a:p>
                      <a:pPr algn="ctr"/>
                      <a:r>
                        <a:rPr lang="en-US" sz="1200">
                          <a:effectLst/>
                          <a:latin typeface="Times New Roman" panose="02020603050405020304" pitchFamily="18" charset="0"/>
                          <a:cs typeface="Times New Roman" panose="02020603050405020304" pitchFamily="18" charset="0"/>
                        </a:rPr>
                        <a:t>      coffee</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US" sz="1200">
                          <a:effectLst/>
                          <a:latin typeface="Times New Roman" panose="02020603050405020304" pitchFamily="18" charset="0"/>
                          <a:cs typeface="Times New Roman" panose="02020603050405020304" pitchFamily="18" charset="0"/>
                        </a:rPr>
                        <a:t>1.00</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US" sz="1200">
                          <a:effectLst/>
                          <a:latin typeface="Times New Roman" panose="02020603050405020304" pitchFamily="18" charset="0"/>
                          <a:cs typeface="Times New Roman" panose="02020603050405020304" pitchFamily="18" charset="0"/>
                        </a:rPr>
                        <a:t>1.00</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US" sz="1200">
                          <a:effectLst/>
                          <a:latin typeface="Times New Roman" panose="02020603050405020304" pitchFamily="18" charset="0"/>
                          <a:cs typeface="Times New Roman" panose="02020603050405020304" pitchFamily="18" charset="0"/>
                        </a:rPr>
                        <a:t>1.00</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US" sz="1200">
                          <a:effectLst/>
                          <a:latin typeface="Times New Roman" panose="02020603050405020304" pitchFamily="18" charset="0"/>
                          <a:cs typeface="Times New Roman" panose="02020603050405020304" pitchFamily="18" charset="0"/>
                        </a:rPr>
                        <a:t>22</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237012540"/>
                  </a:ext>
                </a:extLst>
              </a:tr>
              <a:tr h="200866">
                <a:tc>
                  <a:txBody>
                    <a:bodyPr/>
                    <a:lstStyle/>
                    <a:p>
                      <a:pPr algn="ctr"/>
                      <a:r>
                        <a:rPr lang="en-US" sz="1200">
                          <a:effectLst/>
                          <a:latin typeface="Times New Roman" panose="02020603050405020304" pitchFamily="18" charset="0"/>
                          <a:cs typeface="Times New Roman" panose="02020603050405020304" pitchFamily="18" charset="0"/>
                        </a:rPr>
                        <a:t>      cotton</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US" sz="1200">
                          <a:effectLst/>
                          <a:latin typeface="Times New Roman" panose="02020603050405020304" pitchFamily="18" charset="0"/>
                          <a:cs typeface="Times New Roman" panose="02020603050405020304" pitchFamily="18" charset="0"/>
                        </a:rPr>
                        <a:t>1.00</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US" sz="1200">
                          <a:effectLst/>
                          <a:latin typeface="Times New Roman" panose="02020603050405020304" pitchFamily="18" charset="0"/>
                          <a:cs typeface="Times New Roman" panose="02020603050405020304" pitchFamily="18" charset="0"/>
                        </a:rPr>
                        <a:t>1.00</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US" sz="1200">
                          <a:effectLst/>
                          <a:latin typeface="Times New Roman" panose="02020603050405020304" pitchFamily="18" charset="0"/>
                          <a:cs typeface="Times New Roman" panose="02020603050405020304" pitchFamily="18" charset="0"/>
                        </a:rPr>
                        <a:t>1.00</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US" sz="1200">
                          <a:effectLst/>
                          <a:latin typeface="Times New Roman" panose="02020603050405020304" pitchFamily="18" charset="0"/>
                          <a:cs typeface="Times New Roman" panose="02020603050405020304" pitchFamily="18" charset="0"/>
                        </a:rPr>
                        <a:t>20</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255209606"/>
                  </a:ext>
                </a:extLst>
              </a:tr>
              <a:tr h="200866">
                <a:tc>
                  <a:txBody>
                    <a:bodyPr/>
                    <a:lstStyle/>
                    <a:p>
                      <a:pPr algn="ctr"/>
                      <a:r>
                        <a:rPr lang="en-US" sz="1200">
                          <a:effectLst/>
                          <a:latin typeface="Times New Roman" panose="02020603050405020304" pitchFamily="18" charset="0"/>
                          <a:cs typeface="Times New Roman" panose="02020603050405020304" pitchFamily="18" charset="0"/>
                        </a:rPr>
                        <a:t>      grapes</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US" sz="1200">
                          <a:effectLst/>
                          <a:latin typeface="Times New Roman" panose="02020603050405020304" pitchFamily="18" charset="0"/>
                          <a:cs typeface="Times New Roman" panose="02020603050405020304" pitchFamily="18" charset="0"/>
                        </a:rPr>
                        <a:t>1.00</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US" sz="1200">
                          <a:effectLst/>
                          <a:latin typeface="Times New Roman" panose="02020603050405020304" pitchFamily="18" charset="0"/>
                          <a:cs typeface="Times New Roman" panose="02020603050405020304" pitchFamily="18" charset="0"/>
                        </a:rPr>
                        <a:t>1.00</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US" sz="1200">
                          <a:effectLst/>
                          <a:latin typeface="Times New Roman" panose="02020603050405020304" pitchFamily="18" charset="0"/>
                          <a:cs typeface="Times New Roman" panose="02020603050405020304" pitchFamily="18" charset="0"/>
                        </a:rPr>
                        <a:t>1.00</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US" sz="1200">
                          <a:effectLst/>
                          <a:latin typeface="Times New Roman" panose="02020603050405020304" pitchFamily="18" charset="0"/>
                          <a:cs typeface="Times New Roman" panose="02020603050405020304" pitchFamily="18" charset="0"/>
                        </a:rPr>
                        <a:t>18</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327371677"/>
                  </a:ext>
                </a:extLst>
              </a:tr>
              <a:tr h="200866">
                <a:tc>
                  <a:txBody>
                    <a:bodyPr/>
                    <a:lstStyle/>
                    <a:p>
                      <a:pPr algn="ctr"/>
                      <a:r>
                        <a:rPr lang="en-US" sz="1200">
                          <a:effectLst/>
                          <a:latin typeface="Times New Roman" panose="02020603050405020304" pitchFamily="18" charset="0"/>
                          <a:cs typeface="Times New Roman" panose="02020603050405020304" pitchFamily="18" charset="0"/>
                        </a:rPr>
                        <a:t>        jute</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US" sz="1200">
                          <a:effectLst/>
                          <a:latin typeface="Times New Roman" panose="02020603050405020304" pitchFamily="18" charset="0"/>
                          <a:cs typeface="Times New Roman" panose="02020603050405020304" pitchFamily="18" charset="0"/>
                        </a:rPr>
                        <a:t>0.90</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US" sz="1200">
                          <a:effectLst/>
                          <a:latin typeface="Times New Roman" panose="02020603050405020304" pitchFamily="18" charset="0"/>
                          <a:cs typeface="Times New Roman" panose="02020603050405020304" pitchFamily="18" charset="0"/>
                        </a:rPr>
                        <a:t>0.96</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US" sz="1200">
                          <a:effectLst/>
                          <a:latin typeface="Times New Roman" panose="02020603050405020304" pitchFamily="18" charset="0"/>
                          <a:cs typeface="Times New Roman" panose="02020603050405020304" pitchFamily="18" charset="0"/>
                        </a:rPr>
                        <a:t>0.93</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US" sz="1200">
                          <a:effectLst/>
                          <a:latin typeface="Times New Roman" panose="02020603050405020304" pitchFamily="18" charset="0"/>
                          <a:cs typeface="Times New Roman" panose="02020603050405020304" pitchFamily="18" charset="0"/>
                        </a:rPr>
                        <a:t>28</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692899712"/>
                  </a:ext>
                </a:extLst>
              </a:tr>
              <a:tr h="200866">
                <a:tc>
                  <a:txBody>
                    <a:bodyPr/>
                    <a:lstStyle/>
                    <a:p>
                      <a:pPr algn="ctr"/>
                      <a:r>
                        <a:rPr lang="en-US" sz="1200">
                          <a:effectLst/>
                          <a:latin typeface="Times New Roman" panose="02020603050405020304" pitchFamily="18" charset="0"/>
                          <a:cs typeface="Times New Roman" panose="02020603050405020304" pitchFamily="18" charset="0"/>
                        </a:rPr>
                        <a:t> kidneybeans</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US" sz="1200">
                          <a:effectLst/>
                          <a:latin typeface="Times New Roman" panose="02020603050405020304" pitchFamily="18" charset="0"/>
                          <a:cs typeface="Times New Roman" panose="02020603050405020304" pitchFamily="18" charset="0"/>
                        </a:rPr>
                        <a:t>1.00</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US" sz="1200">
                          <a:effectLst/>
                          <a:latin typeface="Times New Roman" panose="02020603050405020304" pitchFamily="18" charset="0"/>
                          <a:cs typeface="Times New Roman" panose="02020603050405020304" pitchFamily="18" charset="0"/>
                        </a:rPr>
                        <a:t>1.00</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US" sz="1200">
                          <a:effectLst/>
                          <a:latin typeface="Times New Roman" panose="02020603050405020304" pitchFamily="18" charset="0"/>
                          <a:cs typeface="Times New Roman" panose="02020603050405020304" pitchFamily="18" charset="0"/>
                        </a:rPr>
                        <a:t>1.00</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US" sz="1200">
                          <a:effectLst/>
                          <a:latin typeface="Times New Roman" panose="02020603050405020304" pitchFamily="18" charset="0"/>
                          <a:cs typeface="Times New Roman" panose="02020603050405020304" pitchFamily="18" charset="0"/>
                        </a:rPr>
                        <a:t>14</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509701047"/>
                  </a:ext>
                </a:extLst>
              </a:tr>
              <a:tr h="200866">
                <a:tc>
                  <a:txBody>
                    <a:bodyPr/>
                    <a:lstStyle/>
                    <a:p>
                      <a:pPr algn="ctr"/>
                      <a:r>
                        <a:rPr lang="en-US" sz="1200">
                          <a:effectLst/>
                          <a:latin typeface="Times New Roman" panose="02020603050405020304" pitchFamily="18" charset="0"/>
                          <a:cs typeface="Times New Roman" panose="02020603050405020304" pitchFamily="18" charset="0"/>
                        </a:rPr>
                        <a:t>      lentil</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US" sz="1200">
                          <a:effectLst/>
                          <a:latin typeface="Times New Roman" panose="02020603050405020304" pitchFamily="18" charset="0"/>
                          <a:cs typeface="Times New Roman" panose="02020603050405020304" pitchFamily="18" charset="0"/>
                        </a:rPr>
                        <a:t>1.00</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US" sz="1200">
                          <a:effectLst/>
                          <a:latin typeface="Times New Roman" panose="02020603050405020304" pitchFamily="18" charset="0"/>
                          <a:cs typeface="Times New Roman" panose="02020603050405020304" pitchFamily="18" charset="0"/>
                        </a:rPr>
                        <a:t>1.00</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US" sz="1200">
                          <a:effectLst/>
                          <a:latin typeface="Times New Roman" panose="02020603050405020304" pitchFamily="18" charset="0"/>
                          <a:cs typeface="Times New Roman" panose="02020603050405020304" pitchFamily="18" charset="0"/>
                        </a:rPr>
                        <a:t>1.00</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US" sz="1200">
                          <a:effectLst/>
                          <a:latin typeface="Times New Roman" panose="02020603050405020304" pitchFamily="18" charset="0"/>
                          <a:cs typeface="Times New Roman" panose="02020603050405020304" pitchFamily="18" charset="0"/>
                        </a:rPr>
                        <a:t>23</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601561356"/>
                  </a:ext>
                </a:extLst>
              </a:tr>
              <a:tr h="200866">
                <a:tc>
                  <a:txBody>
                    <a:bodyPr/>
                    <a:lstStyle/>
                    <a:p>
                      <a:pPr algn="ctr"/>
                      <a:r>
                        <a:rPr lang="en-US" sz="1200">
                          <a:effectLst/>
                          <a:latin typeface="Times New Roman" panose="02020603050405020304" pitchFamily="18" charset="0"/>
                          <a:cs typeface="Times New Roman" panose="02020603050405020304" pitchFamily="18" charset="0"/>
                        </a:rPr>
                        <a:t>       maize</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US" sz="1200">
                          <a:effectLst/>
                          <a:latin typeface="Times New Roman" panose="02020603050405020304" pitchFamily="18" charset="0"/>
                          <a:cs typeface="Times New Roman" panose="02020603050405020304" pitchFamily="18" charset="0"/>
                        </a:rPr>
                        <a:t>1.00</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US" sz="1200">
                          <a:effectLst/>
                          <a:latin typeface="Times New Roman" panose="02020603050405020304" pitchFamily="18" charset="0"/>
                          <a:cs typeface="Times New Roman" panose="02020603050405020304" pitchFamily="18" charset="0"/>
                        </a:rPr>
                        <a:t>1.00</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US" sz="1200">
                          <a:effectLst/>
                          <a:latin typeface="Times New Roman" panose="02020603050405020304" pitchFamily="18" charset="0"/>
                          <a:cs typeface="Times New Roman" panose="02020603050405020304" pitchFamily="18" charset="0"/>
                        </a:rPr>
                        <a:t>1.00</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US" sz="1200">
                          <a:effectLst/>
                          <a:latin typeface="Times New Roman" panose="02020603050405020304" pitchFamily="18" charset="0"/>
                          <a:cs typeface="Times New Roman" panose="02020603050405020304" pitchFamily="18" charset="0"/>
                        </a:rPr>
                        <a:t>21</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180375401"/>
                  </a:ext>
                </a:extLst>
              </a:tr>
              <a:tr h="200866">
                <a:tc>
                  <a:txBody>
                    <a:bodyPr/>
                    <a:lstStyle/>
                    <a:p>
                      <a:pPr algn="ctr"/>
                      <a:r>
                        <a:rPr lang="en-US" sz="1200">
                          <a:effectLst/>
                          <a:latin typeface="Times New Roman" panose="02020603050405020304" pitchFamily="18" charset="0"/>
                          <a:cs typeface="Times New Roman" panose="02020603050405020304" pitchFamily="18" charset="0"/>
                        </a:rPr>
                        <a:t>       mango</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US" sz="1200">
                          <a:effectLst/>
                          <a:latin typeface="Times New Roman" panose="02020603050405020304" pitchFamily="18" charset="0"/>
                          <a:cs typeface="Times New Roman" panose="02020603050405020304" pitchFamily="18" charset="0"/>
                        </a:rPr>
                        <a:t>1.00</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US" sz="1200">
                          <a:effectLst/>
                          <a:latin typeface="Times New Roman" panose="02020603050405020304" pitchFamily="18" charset="0"/>
                          <a:cs typeface="Times New Roman" panose="02020603050405020304" pitchFamily="18" charset="0"/>
                        </a:rPr>
                        <a:t>1.00</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US" sz="1200">
                          <a:effectLst/>
                          <a:latin typeface="Times New Roman" panose="02020603050405020304" pitchFamily="18" charset="0"/>
                          <a:cs typeface="Times New Roman" panose="02020603050405020304" pitchFamily="18" charset="0"/>
                        </a:rPr>
                        <a:t>1.00</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US" sz="1200">
                          <a:effectLst/>
                          <a:latin typeface="Times New Roman" panose="02020603050405020304" pitchFamily="18" charset="0"/>
                          <a:cs typeface="Times New Roman" panose="02020603050405020304" pitchFamily="18" charset="0"/>
                        </a:rPr>
                        <a:t>26</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391740093"/>
                  </a:ext>
                </a:extLst>
              </a:tr>
              <a:tr h="200866">
                <a:tc>
                  <a:txBody>
                    <a:bodyPr/>
                    <a:lstStyle/>
                    <a:p>
                      <a:pPr algn="ctr"/>
                      <a:r>
                        <a:rPr lang="en-US" sz="1200">
                          <a:effectLst/>
                          <a:latin typeface="Times New Roman" panose="02020603050405020304" pitchFamily="18" charset="0"/>
                          <a:cs typeface="Times New Roman" panose="02020603050405020304" pitchFamily="18" charset="0"/>
                        </a:rPr>
                        <a:t>   mothbeans</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US" sz="1200">
                          <a:effectLst/>
                          <a:latin typeface="Times New Roman" panose="02020603050405020304" pitchFamily="18" charset="0"/>
                          <a:cs typeface="Times New Roman" panose="02020603050405020304" pitchFamily="18" charset="0"/>
                        </a:rPr>
                        <a:t>1.00</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US" sz="1200">
                          <a:effectLst/>
                          <a:latin typeface="Times New Roman" panose="02020603050405020304" pitchFamily="18" charset="0"/>
                          <a:cs typeface="Times New Roman" panose="02020603050405020304" pitchFamily="18" charset="0"/>
                        </a:rPr>
                        <a:t>0.89</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US" sz="1200">
                          <a:effectLst/>
                          <a:latin typeface="Times New Roman" panose="02020603050405020304" pitchFamily="18" charset="0"/>
                          <a:cs typeface="Times New Roman" panose="02020603050405020304" pitchFamily="18" charset="0"/>
                        </a:rPr>
                        <a:t>0.94</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US" sz="1200">
                          <a:effectLst/>
                          <a:latin typeface="Times New Roman" panose="02020603050405020304" pitchFamily="18" charset="0"/>
                          <a:cs typeface="Times New Roman" panose="02020603050405020304" pitchFamily="18" charset="0"/>
                        </a:rPr>
                        <a:t>19</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609377688"/>
                  </a:ext>
                </a:extLst>
              </a:tr>
              <a:tr h="200866">
                <a:tc>
                  <a:txBody>
                    <a:bodyPr/>
                    <a:lstStyle/>
                    <a:p>
                      <a:pPr algn="ctr"/>
                      <a:r>
                        <a:rPr lang="en-US" sz="1200">
                          <a:effectLst/>
                          <a:latin typeface="Times New Roman" panose="02020603050405020304" pitchFamily="18" charset="0"/>
                          <a:cs typeface="Times New Roman" panose="02020603050405020304" pitchFamily="18" charset="0"/>
                        </a:rPr>
                        <a:t>    mungbean</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US" sz="1200">
                          <a:effectLst/>
                          <a:latin typeface="Times New Roman" panose="02020603050405020304" pitchFamily="18" charset="0"/>
                          <a:cs typeface="Times New Roman" panose="02020603050405020304" pitchFamily="18" charset="0"/>
                        </a:rPr>
                        <a:t>1.00</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US" sz="1200">
                          <a:effectLst/>
                          <a:latin typeface="Times New Roman" panose="02020603050405020304" pitchFamily="18" charset="0"/>
                          <a:cs typeface="Times New Roman" panose="02020603050405020304" pitchFamily="18" charset="0"/>
                        </a:rPr>
                        <a:t>1.00</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US" sz="1200">
                          <a:effectLst/>
                          <a:latin typeface="Times New Roman" panose="02020603050405020304" pitchFamily="18" charset="0"/>
                          <a:cs typeface="Times New Roman" panose="02020603050405020304" pitchFamily="18" charset="0"/>
                        </a:rPr>
                        <a:t>1.00</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US" sz="1200">
                          <a:effectLst/>
                          <a:latin typeface="Times New Roman" panose="02020603050405020304" pitchFamily="18" charset="0"/>
                          <a:cs typeface="Times New Roman" panose="02020603050405020304" pitchFamily="18" charset="0"/>
                        </a:rPr>
                        <a:t>24</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146182202"/>
                  </a:ext>
                </a:extLst>
              </a:tr>
              <a:tr h="200866">
                <a:tc>
                  <a:txBody>
                    <a:bodyPr/>
                    <a:lstStyle/>
                    <a:p>
                      <a:pPr algn="ctr"/>
                      <a:r>
                        <a:rPr lang="en-US" sz="1200">
                          <a:effectLst/>
                          <a:latin typeface="Times New Roman" panose="02020603050405020304" pitchFamily="18" charset="0"/>
                          <a:cs typeface="Times New Roman" panose="02020603050405020304" pitchFamily="18" charset="0"/>
                        </a:rPr>
                        <a:t>   muskmelon</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US" sz="1200">
                          <a:effectLst/>
                          <a:latin typeface="Times New Roman" panose="02020603050405020304" pitchFamily="18" charset="0"/>
                          <a:cs typeface="Times New Roman" panose="02020603050405020304" pitchFamily="18" charset="0"/>
                        </a:rPr>
                        <a:t>1.00</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US" sz="1200">
                          <a:effectLst/>
                          <a:latin typeface="Times New Roman" panose="02020603050405020304" pitchFamily="18" charset="0"/>
                          <a:cs typeface="Times New Roman" panose="02020603050405020304" pitchFamily="18" charset="0"/>
                        </a:rPr>
                        <a:t>1.00</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US" sz="1200">
                          <a:effectLst/>
                          <a:latin typeface="Times New Roman" panose="02020603050405020304" pitchFamily="18" charset="0"/>
                          <a:cs typeface="Times New Roman" panose="02020603050405020304" pitchFamily="18" charset="0"/>
                        </a:rPr>
                        <a:t>1.00</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US" sz="1200">
                          <a:effectLst/>
                          <a:latin typeface="Times New Roman" panose="02020603050405020304" pitchFamily="18" charset="0"/>
                          <a:cs typeface="Times New Roman" panose="02020603050405020304" pitchFamily="18" charset="0"/>
                        </a:rPr>
                        <a:t>23</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939795335"/>
                  </a:ext>
                </a:extLst>
              </a:tr>
              <a:tr h="200866">
                <a:tc>
                  <a:txBody>
                    <a:bodyPr/>
                    <a:lstStyle/>
                    <a:p>
                      <a:pPr algn="ctr"/>
                      <a:r>
                        <a:rPr lang="en-US" sz="1200">
                          <a:effectLst/>
                          <a:latin typeface="Times New Roman" panose="02020603050405020304" pitchFamily="18" charset="0"/>
                          <a:cs typeface="Times New Roman" panose="02020603050405020304" pitchFamily="18" charset="0"/>
                        </a:rPr>
                        <a:t>      orange</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US" sz="1200">
                          <a:effectLst/>
                          <a:latin typeface="Times New Roman" panose="02020603050405020304" pitchFamily="18" charset="0"/>
                          <a:cs typeface="Times New Roman" panose="02020603050405020304" pitchFamily="18" charset="0"/>
                        </a:rPr>
                        <a:t>1.00</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US" sz="1200">
                          <a:effectLst/>
                          <a:latin typeface="Times New Roman" panose="02020603050405020304" pitchFamily="18" charset="0"/>
                          <a:cs typeface="Times New Roman" panose="02020603050405020304" pitchFamily="18" charset="0"/>
                        </a:rPr>
                        <a:t>1.00</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US" sz="1200">
                          <a:effectLst/>
                          <a:latin typeface="Times New Roman" panose="02020603050405020304" pitchFamily="18" charset="0"/>
                          <a:cs typeface="Times New Roman" panose="02020603050405020304" pitchFamily="18" charset="0"/>
                        </a:rPr>
                        <a:t>1.00</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US" sz="1200">
                          <a:effectLst/>
                          <a:latin typeface="Times New Roman" panose="02020603050405020304" pitchFamily="18" charset="0"/>
                          <a:cs typeface="Times New Roman" panose="02020603050405020304" pitchFamily="18" charset="0"/>
                        </a:rPr>
                        <a:t>29</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370614278"/>
                  </a:ext>
                </a:extLst>
              </a:tr>
              <a:tr h="200866">
                <a:tc>
                  <a:txBody>
                    <a:bodyPr/>
                    <a:lstStyle/>
                    <a:p>
                      <a:pPr algn="ctr"/>
                      <a:r>
                        <a:rPr lang="en-US" sz="1200">
                          <a:effectLst/>
                          <a:latin typeface="Times New Roman" panose="02020603050405020304" pitchFamily="18" charset="0"/>
                          <a:cs typeface="Times New Roman" panose="02020603050405020304" pitchFamily="18" charset="0"/>
                        </a:rPr>
                        <a:t>      papaya</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US" sz="1200">
                          <a:effectLst/>
                          <a:latin typeface="Times New Roman" panose="02020603050405020304" pitchFamily="18" charset="0"/>
                          <a:cs typeface="Times New Roman" panose="02020603050405020304" pitchFamily="18" charset="0"/>
                        </a:rPr>
                        <a:t>1.00</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US" sz="1200">
                          <a:effectLst/>
                          <a:latin typeface="Times New Roman" panose="02020603050405020304" pitchFamily="18" charset="0"/>
                          <a:cs typeface="Times New Roman" panose="02020603050405020304" pitchFamily="18" charset="0"/>
                        </a:rPr>
                        <a:t>1.00</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US" sz="1200">
                          <a:effectLst/>
                          <a:latin typeface="Times New Roman" panose="02020603050405020304" pitchFamily="18" charset="0"/>
                          <a:cs typeface="Times New Roman" panose="02020603050405020304" pitchFamily="18" charset="0"/>
                        </a:rPr>
                        <a:t>1.00</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US" sz="1200">
                          <a:effectLst/>
                          <a:latin typeface="Times New Roman" panose="02020603050405020304" pitchFamily="18" charset="0"/>
                          <a:cs typeface="Times New Roman" panose="02020603050405020304" pitchFamily="18" charset="0"/>
                        </a:rPr>
                        <a:t>19</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360737135"/>
                  </a:ext>
                </a:extLst>
              </a:tr>
              <a:tr h="200866">
                <a:tc>
                  <a:txBody>
                    <a:bodyPr/>
                    <a:lstStyle/>
                    <a:p>
                      <a:pPr algn="ctr"/>
                      <a:r>
                        <a:rPr lang="en-US" sz="1200">
                          <a:effectLst/>
                          <a:latin typeface="Times New Roman" panose="02020603050405020304" pitchFamily="18" charset="0"/>
                          <a:cs typeface="Times New Roman" panose="02020603050405020304" pitchFamily="18" charset="0"/>
                        </a:rPr>
                        <a:t>  pigeonpeas</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US" sz="1200">
                          <a:effectLst/>
                          <a:latin typeface="Times New Roman" panose="02020603050405020304" pitchFamily="18" charset="0"/>
                          <a:cs typeface="Times New Roman" panose="02020603050405020304" pitchFamily="18" charset="0"/>
                        </a:rPr>
                        <a:t>1.00</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US" sz="1200">
                          <a:effectLst/>
                          <a:latin typeface="Times New Roman" panose="02020603050405020304" pitchFamily="18" charset="0"/>
                          <a:cs typeface="Times New Roman" panose="02020603050405020304" pitchFamily="18" charset="0"/>
                        </a:rPr>
                        <a:t>1.00</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US" sz="1200">
                          <a:effectLst/>
                          <a:latin typeface="Times New Roman" panose="02020603050405020304" pitchFamily="18" charset="0"/>
                          <a:cs typeface="Times New Roman" panose="02020603050405020304" pitchFamily="18" charset="0"/>
                        </a:rPr>
                        <a:t>1.00</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US" sz="1200">
                          <a:effectLst/>
                          <a:latin typeface="Times New Roman" panose="02020603050405020304" pitchFamily="18" charset="0"/>
                          <a:cs typeface="Times New Roman" panose="02020603050405020304" pitchFamily="18" charset="0"/>
                        </a:rPr>
                        <a:t>18</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710547464"/>
                  </a:ext>
                </a:extLst>
              </a:tr>
              <a:tr h="200866">
                <a:tc>
                  <a:txBody>
                    <a:bodyPr/>
                    <a:lstStyle/>
                    <a:p>
                      <a:pPr algn="ctr"/>
                      <a:r>
                        <a:rPr lang="en-US" sz="1200">
                          <a:effectLst/>
                          <a:latin typeface="Times New Roman" panose="02020603050405020304" pitchFamily="18" charset="0"/>
                          <a:cs typeface="Times New Roman" panose="02020603050405020304" pitchFamily="18" charset="0"/>
                        </a:rPr>
                        <a:t> pomegranate</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US" sz="1200">
                          <a:effectLst/>
                          <a:latin typeface="Times New Roman" panose="02020603050405020304" pitchFamily="18" charset="0"/>
                          <a:cs typeface="Times New Roman" panose="02020603050405020304" pitchFamily="18" charset="0"/>
                        </a:rPr>
                        <a:t>1.00</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US" sz="1200">
                          <a:effectLst/>
                          <a:latin typeface="Times New Roman" panose="02020603050405020304" pitchFamily="18" charset="0"/>
                          <a:cs typeface="Times New Roman" panose="02020603050405020304" pitchFamily="18" charset="0"/>
                        </a:rPr>
                        <a:t>1.00</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US" sz="1200">
                          <a:effectLst/>
                          <a:latin typeface="Times New Roman" panose="02020603050405020304" pitchFamily="18" charset="0"/>
                          <a:cs typeface="Times New Roman" panose="02020603050405020304" pitchFamily="18" charset="0"/>
                        </a:rPr>
                        <a:t>1.00</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US" sz="1200">
                          <a:effectLst/>
                          <a:latin typeface="Times New Roman" panose="02020603050405020304" pitchFamily="18" charset="0"/>
                          <a:cs typeface="Times New Roman" panose="02020603050405020304" pitchFamily="18" charset="0"/>
                        </a:rPr>
                        <a:t>17</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139170982"/>
                  </a:ext>
                </a:extLst>
              </a:tr>
              <a:tr h="200866">
                <a:tc>
                  <a:txBody>
                    <a:bodyPr/>
                    <a:lstStyle/>
                    <a:p>
                      <a:pPr algn="ctr"/>
                      <a:r>
                        <a:rPr lang="en-US" sz="1200">
                          <a:effectLst/>
                          <a:latin typeface="Times New Roman" panose="02020603050405020304" pitchFamily="18" charset="0"/>
                          <a:cs typeface="Times New Roman" panose="02020603050405020304" pitchFamily="18" charset="0"/>
                        </a:rPr>
                        <a:t>        rice</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US" sz="1200">
                          <a:effectLst/>
                          <a:latin typeface="Times New Roman" panose="02020603050405020304" pitchFamily="18" charset="0"/>
                          <a:cs typeface="Times New Roman" panose="02020603050405020304" pitchFamily="18" charset="0"/>
                        </a:rPr>
                        <a:t>0.93</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US" sz="1200">
                          <a:effectLst/>
                          <a:latin typeface="Times New Roman" panose="02020603050405020304" pitchFamily="18" charset="0"/>
                          <a:cs typeface="Times New Roman" panose="02020603050405020304" pitchFamily="18" charset="0"/>
                        </a:rPr>
                        <a:t>0.81</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US" sz="1200">
                          <a:effectLst/>
                          <a:latin typeface="Times New Roman" panose="02020603050405020304" pitchFamily="18" charset="0"/>
                          <a:cs typeface="Times New Roman" panose="02020603050405020304" pitchFamily="18" charset="0"/>
                        </a:rPr>
                        <a:t>0.87</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US" sz="1200">
                          <a:effectLst/>
                          <a:latin typeface="Times New Roman" panose="02020603050405020304" pitchFamily="18" charset="0"/>
                          <a:cs typeface="Times New Roman" panose="02020603050405020304" pitchFamily="18" charset="0"/>
                        </a:rPr>
                        <a:t>16</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79878329"/>
                  </a:ext>
                </a:extLst>
              </a:tr>
              <a:tr h="200866">
                <a:tc>
                  <a:txBody>
                    <a:bodyPr/>
                    <a:lstStyle/>
                    <a:p>
                      <a:pPr algn="ctr"/>
                      <a:r>
                        <a:rPr lang="en-US" sz="1200">
                          <a:effectLst/>
                          <a:latin typeface="Times New Roman" panose="02020603050405020304" pitchFamily="18" charset="0"/>
                          <a:cs typeface="Times New Roman" panose="02020603050405020304" pitchFamily="18" charset="0"/>
                        </a:rPr>
                        <a:t>  watermelon</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US" sz="1200">
                          <a:effectLst/>
                          <a:latin typeface="Times New Roman" panose="02020603050405020304" pitchFamily="18" charset="0"/>
                          <a:cs typeface="Times New Roman" panose="02020603050405020304" pitchFamily="18" charset="0"/>
                        </a:rPr>
                        <a:t>1.00</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US" sz="1200">
                          <a:effectLst/>
                          <a:latin typeface="Times New Roman" panose="02020603050405020304" pitchFamily="18" charset="0"/>
                          <a:cs typeface="Times New Roman" panose="02020603050405020304" pitchFamily="18" charset="0"/>
                        </a:rPr>
                        <a:t>1.00</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US" sz="1200">
                          <a:effectLst/>
                          <a:latin typeface="Times New Roman" panose="02020603050405020304" pitchFamily="18" charset="0"/>
                          <a:cs typeface="Times New Roman" panose="02020603050405020304" pitchFamily="18" charset="0"/>
                        </a:rPr>
                        <a:t>1.00</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US" sz="1200">
                          <a:effectLst/>
                          <a:latin typeface="Times New Roman" panose="02020603050405020304" pitchFamily="18" charset="0"/>
                          <a:cs typeface="Times New Roman" panose="02020603050405020304" pitchFamily="18" charset="0"/>
                        </a:rPr>
                        <a:t>15</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31625498"/>
                  </a:ext>
                </a:extLst>
              </a:tr>
              <a:tr h="200866">
                <a:tc>
                  <a:txBody>
                    <a:bodyPr/>
                    <a:lstStyle/>
                    <a:p>
                      <a:pPr algn="ctr"/>
                      <a:r>
                        <a:rPr lang="en-US" sz="1200">
                          <a:effectLst/>
                          <a:latin typeface="Times New Roman" panose="02020603050405020304" pitchFamily="18" charset="0"/>
                          <a:cs typeface="Times New Roman" panose="02020603050405020304" pitchFamily="18" charset="0"/>
                        </a:rPr>
                        <a:t>    accuracy</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US" sz="1200">
                          <a:effectLst/>
                          <a:latin typeface="Times New Roman" panose="02020603050405020304" pitchFamily="18" charset="0"/>
                          <a:cs typeface="Times New Roman" panose="02020603050405020304" pitchFamily="18" charset="0"/>
                        </a:rPr>
                        <a:t> </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just"/>
                      <a:r>
                        <a:rPr lang="en-US" sz="1200">
                          <a:effectLst/>
                          <a:latin typeface="Times New Roman" panose="02020603050405020304" pitchFamily="18" charset="0"/>
                          <a:cs typeface="Times New Roman" panose="02020603050405020304" pitchFamily="18" charset="0"/>
                        </a:rPr>
                        <a:t> </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US" sz="1200">
                          <a:effectLst/>
                          <a:latin typeface="Times New Roman" panose="02020603050405020304" pitchFamily="18" charset="0"/>
                          <a:cs typeface="Times New Roman" panose="02020603050405020304" pitchFamily="18" charset="0"/>
                        </a:rPr>
                        <a:t>0.99</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US" sz="1200">
                          <a:effectLst/>
                          <a:latin typeface="Times New Roman" panose="02020603050405020304" pitchFamily="18" charset="0"/>
                          <a:cs typeface="Times New Roman" panose="02020603050405020304" pitchFamily="18" charset="0"/>
                        </a:rPr>
                        <a:t>440</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522958514"/>
                  </a:ext>
                </a:extLst>
              </a:tr>
              <a:tr h="200866">
                <a:tc>
                  <a:txBody>
                    <a:bodyPr/>
                    <a:lstStyle/>
                    <a:p>
                      <a:pPr algn="ctr"/>
                      <a:r>
                        <a:rPr lang="en-US" sz="1200">
                          <a:effectLst/>
                          <a:latin typeface="Times New Roman" panose="02020603050405020304" pitchFamily="18" charset="0"/>
                          <a:cs typeface="Times New Roman" panose="02020603050405020304" pitchFamily="18" charset="0"/>
                        </a:rPr>
                        <a:t>   Macro avg</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US" sz="1200">
                          <a:effectLst/>
                          <a:latin typeface="Times New Roman" panose="02020603050405020304" pitchFamily="18" charset="0"/>
                          <a:cs typeface="Times New Roman" panose="02020603050405020304" pitchFamily="18" charset="0"/>
                        </a:rPr>
                        <a:t>0.99</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US" sz="1200">
                          <a:effectLst/>
                          <a:latin typeface="Times New Roman" panose="02020603050405020304" pitchFamily="18" charset="0"/>
                          <a:cs typeface="Times New Roman" panose="02020603050405020304" pitchFamily="18" charset="0"/>
                        </a:rPr>
                        <a:t>0.99</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US" sz="1200">
                          <a:effectLst/>
                          <a:latin typeface="Times New Roman" panose="02020603050405020304" pitchFamily="18" charset="0"/>
                          <a:cs typeface="Times New Roman" panose="02020603050405020304" pitchFamily="18" charset="0"/>
                        </a:rPr>
                        <a:t>0.99</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US" sz="1200">
                          <a:effectLst/>
                          <a:latin typeface="Times New Roman" panose="02020603050405020304" pitchFamily="18" charset="0"/>
                          <a:cs typeface="Times New Roman" panose="02020603050405020304" pitchFamily="18" charset="0"/>
                        </a:rPr>
                        <a:t>440</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877895201"/>
                  </a:ext>
                </a:extLst>
              </a:tr>
              <a:tr h="200866">
                <a:tc>
                  <a:txBody>
                    <a:bodyPr/>
                    <a:lstStyle/>
                    <a:p>
                      <a:pPr algn="ctr"/>
                      <a:r>
                        <a:rPr lang="en-US" sz="1200">
                          <a:effectLst/>
                          <a:latin typeface="Times New Roman" panose="02020603050405020304" pitchFamily="18" charset="0"/>
                          <a:cs typeface="Times New Roman" panose="02020603050405020304" pitchFamily="18" charset="0"/>
                        </a:rPr>
                        <a:t>weighted</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US" sz="1200">
                          <a:effectLst/>
                          <a:latin typeface="Times New Roman" panose="02020603050405020304" pitchFamily="18" charset="0"/>
                          <a:cs typeface="Times New Roman" panose="02020603050405020304" pitchFamily="18" charset="0"/>
                        </a:rPr>
                        <a:t>avg</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US" sz="1200">
                          <a:effectLst/>
                          <a:latin typeface="Times New Roman" panose="02020603050405020304" pitchFamily="18" charset="0"/>
                          <a:cs typeface="Times New Roman" panose="02020603050405020304" pitchFamily="18" charset="0"/>
                        </a:rPr>
                        <a:t>0.99</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US" sz="1200">
                          <a:effectLst/>
                          <a:latin typeface="Times New Roman" panose="02020603050405020304" pitchFamily="18" charset="0"/>
                          <a:cs typeface="Times New Roman" panose="02020603050405020304" pitchFamily="18" charset="0"/>
                        </a:rPr>
                        <a:t>0.99</a:t>
                      </a:r>
                      <a:endParaRPr lang="en-IN"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US" sz="1200" dirty="0">
                          <a:effectLst/>
                          <a:latin typeface="Times New Roman" panose="02020603050405020304" pitchFamily="18" charset="0"/>
                          <a:cs typeface="Times New Roman" panose="02020603050405020304" pitchFamily="18" charset="0"/>
                        </a:rPr>
                        <a:t>0.99</a:t>
                      </a:r>
                      <a:endParaRPr lang="en-IN" sz="12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264440271"/>
                  </a:ext>
                </a:extLst>
              </a:tr>
            </a:tbl>
          </a:graphicData>
        </a:graphic>
      </p:graphicFrame>
    </p:spTree>
    <p:extLst>
      <p:ext uri="{BB962C8B-B14F-4D97-AF65-F5344CB8AC3E}">
        <p14:creationId xmlns:p14="http://schemas.microsoft.com/office/powerpoint/2010/main" val="23064077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9800" y="1235604"/>
            <a:ext cx="6557682" cy="4736553"/>
          </a:xfrm>
          <a:prstGeom prst="rect">
            <a:avLst/>
          </a:prstGeom>
          <a:noFill/>
        </p:spPr>
        <p:txBody>
          <a:bodyPr wrap="square">
            <a:spAutoFit/>
          </a:bodyPr>
          <a:lstStyle/>
          <a:p>
            <a:pPr marL="228600" marR="0" lvl="0" indent="-228600" algn="just" defTabSz="914400" rtl="0" eaLnBrk="1" fontAlgn="auto" latinLnBrk="0" hangingPunct="1">
              <a:lnSpc>
                <a:spcPct val="150000"/>
              </a:lnSpc>
              <a:spcBef>
                <a:spcPts val="1000"/>
              </a:spcBef>
              <a:spcAft>
                <a:spcPts val="0"/>
              </a:spcAft>
              <a:buClrTx/>
              <a:buSzTx/>
              <a:buFont typeface="Arial" panose="020B0604020202020204" pitchFamily="34" charset="0"/>
              <a:buChar char="•"/>
              <a:defRPr/>
            </a:pPr>
            <a:r>
              <a:rPr lang="en-US" sz="1600" dirty="0">
                <a:latin typeface="Times New Roman" panose="02020603050405020304" pitchFamily="18" charset="0"/>
                <a:cs typeface="Times New Roman" panose="02020603050405020304" pitchFamily="18" charset="0"/>
              </a:rPr>
              <a:t>Agriculture, the foundation of human civilization, is at a critical juncture. Traditional methods, while time-honored, struggle with resource constraints and environmental sustainability. To address these challenges, we present Smart Agriculture, a transformative initiative to revolutionize farming practices. Integrated with IoT (Internet of Things), cloud computing, and intelligent control systems.</a:t>
            </a:r>
          </a:p>
          <a:p>
            <a:pPr marL="228600" marR="0" lvl="0" indent="-228600" algn="just" defTabSz="914400" rtl="0" eaLnBrk="1" fontAlgn="auto" latinLnBrk="0" hangingPunct="1">
              <a:lnSpc>
                <a:spcPct val="150000"/>
              </a:lnSpc>
              <a:spcBef>
                <a:spcPts val="1000"/>
              </a:spcBef>
              <a:spcAft>
                <a:spcPts val="0"/>
              </a:spcAft>
              <a:buClrTx/>
              <a:buSzTx/>
              <a:buFont typeface="Arial" panose="020B0604020202020204" pitchFamily="34" charset="0"/>
              <a:buChar char="•"/>
              <a:defRPr/>
            </a:pPr>
            <a:r>
              <a:rPr lang="en-US" sz="1600" dirty="0">
                <a:latin typeface="Times New Roman" panose="02020603050405020304" pitchFamily="18" charset="0"/>
                <a:cs typeface="Times New Roman" panose="02020603050405020304" pitchFamily="18" charset="0"/>
              </a:rPr>
              <a:t> Smart Agriculture empowers farmers to optimize resource utilization, enhance crop yields, and minimize environmental impact. </a:t>
            </a:r>
          </a:p>
          <a:p>
            <a:pPr marL="228600" marR="0" lvl="0" indent="-228600" algn="just" defTabSz="914400" rtl="0" eaLnBrk="1" fontAlgn="auto" latinLnBrk="0" hangingPunct="1">
              <a:lnSpc>
                <a:spcPct val="150000"/>
              </a:lnSpc>
              <a:spcBef>
                <a:spcPts val="1000"/>
              </a:spcBef>
              <a:spcAft>
                <a:spcPts val="0"/>
              </a:spcAft>
              <a:buClrTx/>
              <a:buSzTx/>
              <a:buFont typeface="Arial" panose="020B0604020202020204" pitchFamily="34" charset="0"/>
              <a:buChar char="•"/>
              <a:defRPr/>
            </a:pPr>
            <a:r>
              <a:rPr lang="en-US" sz="1600" dirty="0">
                <a:latin typeface="Times New Roman" panose="02020603050405020304" pitchFamily="18" charset="0"/>
                <a:cs typeface="Times New Roman" panose="02020603050405020304" pitchFamily="18" charset="0"/>
              </a:rPr>
              <a:t>A key aspect of Smart Agriculture lies in its adoption of renewable energy sources. By harnessing the power of the sun, Smart Agriculture systems eliminate reliance on fossil fuels, reducing carbon emissions and promoting a cleaner agricultural landscape</a:t>
            </a:r>
            <a:endParaRPr lang="en-IN" sz="1600" dirty="0">
              <a:latin typeface="Times New Roman" panose="02020603050405020304" pitchFamily="18" charset="0"/>
              <a:cs typeface="Times New Roman" panose="02020603050405020304" pitchFamily="18" charset="0"/>
            </a:endParaRPr>
          </a:p>
        </p:txBody>
      </p:sp>
      <p:sp>
        <p:nvSpPr>
          <p:cNvPr id="6" name="Title 1"/>
          <p:cNvSpPr txBox="1"/>
          <p:nvPr/>
        </p:nvSpPr>
        <p:spPr>
          <a:xfrm>
            <a:off x="1066800" y="470647"/>
            <a:ext cx="10058400" cy="764957"/>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IN" sz="3600">
                <a:latin typeface="Times New Roman" panose="02020603050405020304" pitchFamily="18" charset="0"/>
                <a:cs typeface="Times New Roman" panose="02020603050405020304" pitchFamily="18" charset="0"/>
              </a:rPr>
              <a:t>Introduction</a:t>
            </a:r>
            <a:endParaRPr lang="en-IN" sz="3600" dirty="0">
              <a:latin typeface="Times New Roman" panose="02020603050405020304" pitchFamily="18" charset="0"/>
              <a:cs typeface="Times New Roman" panose="02020603050405020304" pitchFamily="18" charset="0"/>
            </a:endParaRPr>
          </a:p>
        </p:txBody>
      </p:sp>
      <p:pic>
        <p:nvPicPr>
          <p:cNvPr id="8" name="Picture 7"/>
          <p:cNvPicPr>
            <a:picLocks noChangeAspect="1"/>
          </p:cNvPicPr>
          <p:nvPr/>
        </p:nvPicPr>
        <p:blipFill>
          <a:blip r:embed="rId2"/>
          <a:stretch>
            <a:fillRect/>
          </a:stretch>
        </p:blipFill>
        <p:spPr>
          <a:xfrm>
            <a:off x="7725530" y="1235604"/>
            <a:ext cx="4309588" cy="422969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580760867"/>
              </p:ext>
            </p:extLst>
          </p:nvPr>
        </p:nvGraphicFramePr>
        <p:xfrm>
          <a:off x="5014595" y="3429000"/>
          <a:ext cx="6932930" cy="2493010"/>
        </p:xfrm>
        <a:graphic>
          <a:graphicData uri="http://schemas.openxmlformats.org/drawingml/2006/table">
            <a:tbl>
              <a:tblPr firstRow="1" bandRow="1">
                <a:tableStyleId>{5C22544A-7EE6-4342-B048-85BDC9FD1C3A}</a:tableStyleId>
              </a:tblPr>
              <a:tblGrid>
                <a:gridCol w="3466465">
                  <a:extLst>
                    <a:ext uri="{9D8B030D-6E8A-4147-A177-3AD203B41FA5}">
                      <a16:colId xmlns:a16="http://schemas.microsoft.com/office/drawing/2014/main" val="20000"/>
                    </a:ext>
                  </a:extLst>
                </a:gridCol>
                <a:gridCol w="3466465">
                  <a:extLst>
                    <a:ext uri="{9D8B030D-6E8A-4147-A177-3AD203B41FA5}">
                      <a16:colId xmlns:a16="http://schemas.microsoft.com/office/drawing/2014/main" val="20001"/>
                    </a:ext>
                  </a:extLst>
                </a:gridCol>
              </a:tblGrid>
              <a:tr h="370840">
                <a:tc>
                  <a:txBody>
                    <a:bodyPr/>
                    <a:lstStyle/>
                    <a:p>
                      <a:r>
                        <a:rPr lang="en-IN" dirty="0">
                          <a:latin typeface="Times New Roman" panose="02020603050405020304" pitchFamily="18" charset="0"/>
                          <a:cs typeface="Times New Roman" panose="02020603050405020304" pitchFamily="18" charset="0"/>
                        </a:rPr>
                        <a:t>Sensor Name</a:t>
                      </a:r>
                    </a:p>
                  </a:txBody>
                  <a:tcPr/>
                </a:tc>
                <a:tc>
                  <a:txBody>
                    <a:bodyPr/>
                    <a:lstStyle/>
                    <a:p>
                      <a:r>
                        <a:rPr lang="en-IN" dirty="0">
                          <a:latin typeface="Times New Roman" panose="02020603050405020304" pitchFamily="18" charset="0"/>
                          <a:cs typeface="Times New Roman" panose="02020603050405020304" pitchFamily="18" charset="0"/>
                        </a:rPr>
                        <a:t>Working Range/ </a:t>
                      </a:r>
                      <a:r>
                        <a:rPr lang="en-IN" dirty="0" err="1">
                          <a:latin typeface="Times New Roman" panose="02020603050405020304" pitchFamily="18" charset="0"/>
                          <a:cs typeface="Times New Roman" panose="02020603050405020304" pitchFamily="18" charset="0"/>
                        </a:rPr>
                        <a:t>Accuracy</a:t>
                      </a: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0"/>
                  </a:ext>
                </a:extLst>
              </a:tr>
              <a:tr h="370840">
                <a:tc>
                  <a:txBody>
                    <a:bodyPr/>
                    <a:lstStyle/>
                    <a:p>
                      <a:r>
                        <a:rPr lang="en-IN" dirty="0">
                          <a:latin typeface="Times New Roman" panose="02020603050405020304" pitchFamily="18" charset="0"/>
                          <a:cs typeface="Times New Roman" panose="02020603050405020304" pitchFamily="18" charset="0"/>
                        </a:rPr>
                        <a:t>DHT11</a:t>
                      </a:r>
                    </a:p>
                  </a:txBody>
                  <a:tcPr/>
                </a:tc>
                <a:tc>
                  <a:txBody>
                    <a:bodyPr/>
                    <a:lstStyle/>
                    <a:p>
                      <a:r>
                        <a:rPr lang="en-IN" dirty="0">
                          <a:latin typeface="Times New Roman" panose="02020603050405020304" pitchFamily="18" charset="0"/>
                          <a:cs typeface="Times New Roman" panose="02020603050405020304" pitchFamily="18" charset="0"/>
                        </a:rPr>
                        <a:t>20-90%RH             ±5％RH </a:t>
                      </a:r>
                    </a:p>
                    <a:p>
                      <a:r>
                        <a:rPr lang="en-IN" dirty="0">
                          <a:latin typeface="Times New Roman" panose="02020603050405020304" pitchFamily="18" charset="0"/>
                          <a:cs typeface="Times New Roman" panose="02020603050405020304" pitchFamily="18" charset="0"/>
                        </a:rPr>
                        <a:t>0-50 C                    ±2℃ </a:t>
                      </a:r>
                    </a:p>
                  </a:txBody>
                  <a:tcPr/>
                </a:tc>
                <a:extLst>
                  <a:ext uri="{0D108BD9-81ED-4DB2-BD59-A6C34878D82A}">
                    <a16:rowId xmlns:a16="http://schemas.microsoft.com/office/drawing/2014/main" val="10001"/>
                  </a:ext>
                </a:extLst>
              </a:tr>
              <a:tr h="740410">
                <a:tc>
                  <a:txBody>
                    <a:bodyPr/>
                    <a:lstStyle/>
                    <a:p>
                      <a:r>
                        <a:rPr lang="en-IN" dirty="0">
                          <a:latin typeface="Times New Roman" panose="02020603050405020304" pitchFamily="18" charset="0"/>
                          <a:cs typeface="Times New Roman" panose="02020603050405020304" pitchFamily="18" charset="0"/>
                        </a:rPr>
                        <a:t>Moisture</a:t>
                      </a:r>
                    </a:p>
                  </a:txBody>
                  <a:tcPr/>
                </a:tc>
                <a:tc>
                  <a:txBody>
                    <a:bodyPr/>
                    <a:lstStyle/>
                    <a:p>
                      <a:r>
                        <a:rPr lang="en-US" altLang="en-IN" dirty="0">
                          <a:latin typeface="Times New Roman" panose="02020603050405020304" pitchFamily="18" charset="0"/>
                          <a:cs typeface="Times New Roman" panose="02020603050405020304" pitchFamily="18" charset="0"/>
                        </a:rPr>
                        <a:t>Dry: 10K-100K ohms</a:t>
                      </a:r>
                    </a:p>
                    <a:p>
                      <a:r>
                        <a:rPr lang="en-US" altLang="en-IN" dirty="0">
                          <a:latin typeface="Times New Roman" panose="02020603050405020304" pitchFamily="18" charset="0"/>
                          <a:cs typeface="Times New Roman" panose="02020603050405020304" pitchFamily="18" charset="0"/>
                        </a:rPr>
                        <a:t>Wet: &lt;10K ohms           </a:t>
                      </a:r>
                    </a:p>
                  </a:txBody>
                  <a:tcPr/>
                </a:tc>
                <a:extLst>
                  <a:ext uri="{0D108BD9-81ED-4DB2-BD59-A6C34878D82A}">
                    <a16:rowId xmlns:a16="http://schemas.microsoft.com/office/drawing/2014/main" val="10002"/>
                  </a:ext>
                </a:extLst>
              </a:tr>
              <a:tr h="370840">
                <a:tc>
                  <a:txBody>
                    <a:bodyPr/>
                    <a:lstStyle/>
                    <a:p>
                      <a:r>
                        <a:rPr lang="en-IN" dirty="0">
                          <a:latin typeface="Times New Roman" panose="02020603050405020304" pitchFamily="18" charset="0"/>
                          <a:cs typeface="Times New Roman" panose="02020603050405020304" pitchFamily="18" charset="0"/>
                        </a:rPr>
                        <a:t>IR</a:t>
                      </a:r>
                    </a:p>
                  </a:txBody>
                  <a:tcPr/>
                </a:tc>
                <a:tc>
                  <a:txBody>
                    <a:bodyPr/>
                    <a:lstStyle/>
                    <a:p>
                      <a:r>
                        <a:rPr lang="en-IN" dirty="0">
                          <a:latin typeface="Times New Roman" panose="02020603050405020304" pitchFamily="18" charset="0"/>
                          <a:cs typeface="Times New Roman" panose="02020603050405020304" pitchFamily="18" charset="0"/>
                        </a:rPr>
                        <a:t>20-25 cm</a:t>
                      </a:r>
                    </a:p>
                  </a:txBody>
                  <a:tcPr/>
                </a:tc>
                <a:extLst>
                  <a:ext uri="{0D108BD9-81ED-4DB2-BD59-A6C34878D82A}">
                    <a16:rowId xmlns:a16="http://schemas.microsoft.com/office/drawing/2014/main" val="10003"/>
                  </a:ext>
                </a:extLst>
              </a:tr>
              <a:tr h="370840">
                <a:tc>
                  <a:txBody>
                    <a:bodyPr/>
                    <a:lstStyle/>
                    <a:p>
                      <a:r>
                        <a:rPr lang="en-IN" dirty="0">
                          <a:latin typeface="Times New Roman" panose="02020603050405020304" pitchFamily="18" charset="0"/>
                          <a:cs typeface="Times New Roman" panose="02020603050405020304" pitchFamily="18" charset="0"/>
                        </a:rPr>
                        <a:t>p</a:t>
                      </a:r>
                      <a:r>
                        <a:rPr lang="en-IN">
                          <a:latin typeface="Times New Roman" panose="02020603050405020304" pitchFamily="18" charset="0"/>
                          <a:cs typeface="Times New Roman" panose="02020603050405020304" pitchFamily="18" charset="0"/>
                        </a:rPr>
                        <a:t>H</a:t>
                      </a:r>
                      <a:endParaRPr lang="en-IN" dirty="0">
                        <a:latin typeface="Times New Roman" panose="02020603050405020304" pitchFamily="18" charset="0"/>
                        <a:cs typeface="Times New Roman" panose="02020603050405020304" pitchFamily="18" charset="0"/>
                      </a:endParaRPr>
                    </a:p>
                  </a:txBody>
                  <a:tcPr/>
                </a:tc>
                <a:tc>
                  <a:txBody>
                    <a:bodyPr/>
                    <a:lstStyle/>
                    <a:p>
                      <a:r>
                        <a:rPr lang="en-IN" dirty="0">
                          <a:latin typeface="Times New Roman" panose="02020603050405020304" pitchFamily="18" charset="0"/>
                          <a:cs typeface="Times New Roman" panose="02020603050405020304" pitchFamily="18" charset="0"/>
                        </a:rPr>
                        <a:t>5.5 -6.5 (Std.)</a:t>
                      </a:r>
                    </a:p>
                  </a:txBody>
                  <a:tcPr/>
                </a:tc>
                <a:extLst>
                  <a:ext uri="{0D108BD9-81ED-4DB2-BD59-A6C34878D82A}">
                    <a16:rowId xmlns:a16="http://schemas.microsoft.com/office/drawing/2014/main" val="10004"/>
                  </a:ext>
                </a:extLst>
              </a:tr>
            </a:tbl>
          </a:graphicData>
        </a:graphic>
      </p:graphicFrame>
      <p:sp>
        <p:nvSpPr>
          <p:cNvPr id="4" name="Text Box 3"/>
          <p:cNvSpPr txBox="1"/>
          <p:nvPr/>
        </p:nvSpPr>
        <p:spPr>
          <a:xfrm>
            <a:off x="353060" y="2656840"/>
            <a:ext cx="4064000" cy="368300"/>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Accuracy of different ML models </a:t>
            </a:r>
          </a:p>
        </p:txBody>
      </p:sp>
      <p:graphicFrame>
        <p:nvGraphicFramePr>
          <p:cNvPr id="6" name="Table 5">
            <a:extLst>
              <a:ext uri="{FF2B5EF4-FFF2-40B4-BE49-F238E27FC236}">
                <a16:creationId xmlns:a16="http://schemas.microsoft.com/office/drawing/2014/main" id="{C878C2D0-3DF7-7C27-E1CA-533C08F24395}"/>
              </a:ext>
            </a:extLst>
          </p:cNvPr>
          <p:cNvGraphicFramePr>
            <a:graphicFrameLocks noGrp="1"/>
          </p:cNvGraphicFramePr>
          <p:nvPr>
            <p:extLst>
              <p:ext uri="{D42A27DB-BD31-4B8C-83A1-F6EECF244321}">
                <p14:modId xmlns:p14="http://schemas.microsoft.com/office/powerpoint/2010/main" val="3997566246"/>
              </p:ext>
            </p:extLst>
          </p:nvPr>
        </p:nvGraphicFramePr>
        <p:xfrm>
          <a:off x="353060" y="745807"/>
          <a:ext cx="8128000" cy="1854200"/>
        </p:xfrm>
        <a:graphic>
          <a:graphicData uri="http://schemas.openxmlformats.org/drawingml/2006/table">
            <a:tbl>
              <a:tblPr firstRow="1" bandRow="1">
                <a:tableStyleId>{10A1B5D5-9B99-4C35-A422-299274C87663}</a:tableStyleId>
              </a:tblPr>
              <a:tblGrid>
                <a:gridCol w="4064000">
                  <a:extLst>
                    <a:ext uri="{9D8B030D-6E8A-4147-A177-3AD203B41FA5}">
                      <a16:colId xmlns:a16="http://schemas.microsoft.com/office/drawing/2014/main" val="2433897771"/>
                    </a:ext>
                  </a:extLst>
                </a:gridCol>
                <a:gridCol w="4064000">
                  <a:extLst>
                    <a:ext uri="{9D8B030D-6E8A-4147-A177-3AD203B41FA5}">
                      <a16:colId xmlns:a16="http://schemas.microsoft.com/office/drawing/2014/main" val="2919977376"/>
                    </a:ext>
                  </a:extLst>
                </a:gridCol>
              </a:tblGrid>
              <a:tr h="370840">
                <a:tc>
                  <a:txBody>
                    <a:bodyPr/>
                    <a:lstStyle/>
                    <a:p>
                      <a:pPr algn="ctr"/>
                      <a:r>
                        <a:rPr lang="en-IN" dirty="0">
                          <a:latin typeface="Times New Roman" panose="02020603050405020304" pitchFamily="18" charset="0"/>
                          <a:cs typeface="Times New Roman" panose="02020603050405020304" pitchFamily="18" charset="0"/>
                        </a:rPr>
                        <a:t>MODEL NAME</a:t>
                      </a:r>
                    </a:p>
                  </a:txBody>
                  <a:tcPr/>
                </a:tc>
                <a:tc>
                  <a:txBody>
                    <a:bodyPr/>
                    <a:lstStyle/>
                    <a:p>
                      <a:pPr algn="ctr"/>
                      <a:r>
                        <a:rPr lang="en-IN" dirty="0">
                          <a:latin typeface="Times New Roman" panose="02020603050405020304" pitchFamily="18" charset="0"/>
                          <a:cs typeface="Times New Roman" panose="02020603050405020304" pitchFamily="18" charset="0"/>
                        </a:rPr>
                        <a:t>ACCURACY</a:t>
                      </a:r>
                    </a:p>
                  </a:txBody>
                  <a:tcPr/>
                </a:tc>
                <a:extLst>
                  <a:ext uri="{0D108BD9-81ED-4DB2-BD59-A6C34878D82A}">
                    <a16:rowId xmlns:a16="http://schemas.microsoft.com/office/drawing/2014/main" val="2664602251"/>
                  </a:ext>
                </a:extLst>
              </a:tr>
              <a:tr h="370840">
                <a:tc>
                  <a:txBody>
                    <a:bodyPr/>
                    <a:lstStyle/>
                    <a:p>
                      <a:pPr algn="ctr"/>
                      <a:r>
                        <a:rPr lang="en-IN" dirty="0">
                          <a:latin typeface="Times New Roman" panose="02020603050405020304" pitchFamily="18" charset="0"/>
                          <a:cs typeface="Times New Roman" panose="02020603050405020304" pitchFamily="18" charset="0"/>
                        </a:rPr>
                        <a:t>Decision Tree</a:t>
                      </a:r>
                    </a:p>
                  </a:txBody>
                  <a:tcPr/>
                </a:tc>
                <a:tc>
                  <a:txBody>
                    <a:bodyPr/>
                    <a:lstStyle/>
                    <a:p>
                      <a:pPr algn="ctr"/>
                      <a:r>
                        <a:rPr lang="en-IN" dirty="0">
                          <a:latin typeface="Times New Roman" panose="02020603050405020304" pitchFamily="18" charset="0"/>
                          <a:cs typeface="Times New Roman" panose="02020603050405020304" pitchFamily="18" charset="0"/>
                        </a:rPr>
                        <a:t>91.36%</a:t>
                      </a:r>
                    </a:p>
                  </a:txBody>
                  <a:tcPr/>
                </a:tc>
                <a:extLst>
                  <a:ext uri="{0D108BD9-81ED-4DB2-BD59-A6C34878D82A}">
                    <a16:rowId xmlns:a16="http://schemas.microsoft.com/office/drawing/2014/main" val="2610546916"/>
                  </a:ext>
                </a:extLst>
              </a:tr>
              <a:tr h="370840">
                <a:tc>
                  <a:txBody>
                    <a:bodyPr/>
                    <a:lstStyle/>
                    <a:p>
                      <a:pPr algn="ctr"/>
                      <a:r>
                        <a:rPr lang="en-IN" dirty="0">
                          <a:latin typeface="Times New Roman" panose="02020603050405020304" pitchFamily="18" charset="0"/>
                          <a:cs typeface="Times New Roman" panose="02020603050405020304" pitchFamily="18" charset="0"/>
                        </a:rPr>
                        <a:t>Gaussian Naïve Bayes</a:t>
                      </a:r>
                    </a:p>
                  </a:txBody>
                  <a:tcPr/>
                </a:tc>
                <a:tc>
                  <a:txBody>
                    <a:bodyPr/>
                    <a:lstStyle/>
                    <a:p>
                      <a:pPr algn="ctr"/>
                      <a:r>
                        <a:rPr lang="en-IN" dirty="0">
                          <a:latin typeface="Times New Roman" panose="02020603050405020304" pitchFamily="18" charset="0"/>
                          <a:cs typeface="Times New Roman" panose="02020603050405020304" pitchFamily="18" charset="0"/>
                        </a:rPr>
                        <a:t>98.86%</a:t>
                      </a:r>
                    </a:p>
                  </a:txBody>
                  <a:tcPr/>
                </a:tc>
                <a:extLst>
                  <a:ext uri="{0D108BD9-81ED-4DB2-BD59-A6C34878D82A}">
                    <a16:rowId xmlns:a16="http://schemas.microsoft.com/office/drawing/2014/main" val="1914566645"/>
                  </a:ext>
                </a:extLst>
              </a:tr>
              <a:tr h="370840">
                <a:tc>
                  <a:txBody>
                    <a:bodyPr/>
                    <a:lstStyle/>
                    <a:p>
                      <a:pPr algn="ctr"/>
                      <a:r>
                        <a:rPr lang="en-IN" dirty="0">
                          <a:latin typeface="Times New Roman" panose="02020603050405020304" pitchFamily="18" charset="0"/>
                          <a:cs typeface="Times New Roman" panose="02020603050405020304" pitchFamily="18" charset="0"/>
                        </a:rPr>
                        <a:t>Support Vector Machine</a:t>
                      </a:r>
                    </a:p>
                  </a:txBody>
                  <a:tcPr/>
                </a:tc>
                <a:tc>
                  <a:txBody>
                    <a:bodyPr/>
                    <a:lstStyle/>
                    <a:p>
                      <a:pPr algn="ctr"/>
                      <a:r>
                        <a:rPr lang="en-IN" dirty="0">
                          <a:latin typeface="Times New Roman" panose="02020603050405020304" pitchFamily="18" charset="0"/>
                          <a:cs typeface="Times New Roman" panose="02020603050405020304" pitchFamily="18" charset="0"/>
                        </a:rPr>
                        <a:t>98.18%</a:t>
                      </a:r>
                    </a:p>
                  </a:txBody>
                  <a:tcPr/>
                </a:tc>
                <a:extLst>
                  <a:ext uri="{0D108BD9-81ED-4DB2-BD59-A6C34878D82A}">
                    <a16:rowId xmlns:a16="http://schemas.microsoft.com/office/drawing/2014/main" val="251325400"/>
                  </a:ext>
                </a:extLst>
              </a:tr>
              <a:tr h="370840">
                <a:tc>
                  <a:txBody>
                    <a:bodyPr/>
                    <a:lstStyle/>
                    <a:p>
                      <a:pPr algn="ctr"/>
                      <a:r>
                        <a:rPr lang="en-IN" dirty="0">
                          <a:latin typeface="Times New Roman" panose="02020603050405020304" pitchFamily="18" charset="0"/>
                          <a:cs typeface="Times New Roman" panose="02020603050405020304" pitchFamily="18" charset="0"/>
                        </a:rPr>
                        <a:t>Random Forest</a:t>
                      </a:r>
                    </a:p>
                  </a:txBody>
                  <a:tcPr/>
                </a:tc>
                <a:tc>
                  <a:txBody>
                    <a:bodyPr/>
                    <a:lstStyle/>
                    <a:p>
                      <a:pPr algn="ctr"/>
                      <a:r>
                        <a:rPr lang="en-IN" dirty="0">
                          <a:latin typeface="Times New Roman" panose="02020603050405020304" pitchFamily="18" charset="0"/>
                          <a:cs typeface="Times New Roman" panose="02020603050405020304" pitchFamily="18" charset="0"/>
                        </a:rPr>
                        <a:t>98.63% (used)</a:t>
                      </a:r>
                    </a:p>
                  </a:txBody>
                  <a:tcPr/>
                </a:tc>
                <a:extLst>
                  <a:ext uri="{0D108BD9-81ED-4DB2-BD59-A6C34878D82A}">
                    <a16:rowId xmlns:a16="http://schemas.microsoft.com/office/drawing/2014/main" val="1005022012"/>
                  </a:ext>
                </a:extLst>
              </a:tr>
            </a:tbl>
          </a:graphicData>
        </a:graphic>
      </p:graphicFrame>
      <p:sp>
        <p:nvSpPr>
          <p:cNvPr id="7" name="TextBox 6">
            <a:extLst>
              <a:ext uri="{FF2B5EF4-FFF2-40B4-BE49-F238E27FC236}">
                <a16:creationId xmlns:a16="http://schemas.microsoft.com/office/drawing/2014/main" id="{892E40CD-BD8D-2819-CEFC-65F03E79BE81}"/>
              </a:ext>
            </a:extLst>
          </p:cNvPr>
          <p:cNvSpPr txBox="1"/>
          <p:nvPr/>
        </p:nvSpPr>
        <p:spPr>
          <a:xfrm>
            <a:off x="353060" y="3768090"/>
            <a:ext cx="9026525" cy="2062103"/>
          </a:xfrm>
          <a:prstGeom prst="rect">
            <a:avLst/>
          </a:prstGeom>
          <a:noFill/>
        </p:spPr>
        <p:txBody>
          <a:bodyPr wrap="square" rtlCol="0">
            <a:spAutoFit/>
          </a:bodyPr>
          <a:lstStyle/>
          <a:p>
            <a:r>
              <a:rPr lang="en-IN" sz="2000" b="1" dirty="0">
                <a:latin typeface="Times New Roman" panose="02020603050405020304" pitchFamily="18" charset="0"/>
                <a:cs typeface="Times New Roman" panose="02020603050405020304" pitchFamily="18" charset="0"/>
              </a:rPr>
              <a:t>Reason to use Random Forest Model:</a:t>
            </a:r>
          </a:p>
          <a:p>
            <a:pPr algn="l">
              <a:buFont typeface="+mj-lt"/>
              <a:buAutoNum type="arabicPeriod"/>
            </a:pPr>
            <a:r>
              <a:rPr lang="en-US" i="0" dirty="0">
                <a:solidFill>
                  <a:srgbClr val="0D0D0D"/>
                </a:solidFill>
                <a:effectLst/>
                <a:highlight>
                  <a:srgbClr val="FFFFFF"/>
                </a:highlight>
                <a:latin typeface="Times New Roman" panose="02020603050405020304" pitchFamily="18" charset="0"/>
                <a:cs typeface="Times New Roman" panose="02020603050405020304" pitchFamily="18" charset="0"/>
              </a:rPr>
              <a:t>Handling of Non-linear Relationships.</a:t>
            </a:r>
          </a:p>
          <a:p>
            <a:pPr algn="l">
              <a:buFont typeface="+mj-lt"/>
              <a:buAutoNum type="arabicPeriod"/>
            </a:pPr>
            <a:r>
              <a:rPr lang="en-US" i="0" dirty="0">
                <a:solidFill>
                  <a:srgbClr val="0D0D0D"/>
                </a:solidFill>
                <a:effectLst/>
                <a:highlight>
                  <a:srgbClr val="FFFFFF"/>
                </a:highlight>
                <a:latin typeface="Times New Roman" panose="02020603050405020304" pitchFamily="18" charset="0"/>
                <a:cs typeface="Times New Roman" panose="02020603050405020304" pitchFamily="18" charset="0"/>
              </a:rPr>
              <a:t>Robustness to Outliers.</a:t>
            </a:r>
          </a:p>
          <a:p>
            <a:pPr algn="l">
              <a:buFont typeface="+mj-lt"/>
              <a:buAutoNum type="arabicPeriod"/>
            </a:pPr>
            <a:r>
              <a:rPr lang="en-US" i="0" dirty="0">
                <a:solidFill>
                  <a:srgbClr val="0D0D0D"/>
                </a:solidFill>
                <a:effectLst/>
                <a:highlight>
                  <a:srgbClr val="FFFFFF"/>
                </a:highlight>
                <a:latin typeface="Times New Roman" panose="02020603050405020304" pitchFamily="18" charset="0"/>
                <a:cs typeface="Times New Roman" panose="02020603050405020304" pitchFamily="18" charset="0"/>
              </a:rPr>
              <a:t>No Assumption of Feature Independence</a:t>
            </a:r>
          </a:p>
          <a:p>
            <a:pPr algn="l">
              <a:buFont typeface="+mj-lt"/>
              <a:buAutoNum type="arabicPeriod"/>
            </a:pPr>
            <a:r>
              <a:rPr lang="en-US" i="0" dirty="0">
                <a:solidFill>
                  <a:srgbClr val="0D0D0D"/>
                </a:solidFill>
                <a:effectLst/>
                <a:highlight>
                  <a:srgbClr val="FFFFFF"/>
                </a:highlight>
                <a:latin typeface="Times New Roman" panose="02020603050405020304" pitchFamily="18" charset="0"/>
                <a:cs typeface="Times New Roman" panose="02020603050405020304" pitchFamily="18" charset="0"/>
              </a:rPr>
              <a:t>Performance on Imbalanced Datasets</a:t>
            </a: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latin typeface="Times New Roman" panose="02020603050405020304" pitchFamily="18" charset="0"/>
                <a:cs typeface="Times New Roman" panose="02020603050405020304" pitchFamily="18" charset="0"/>
              </a:rPr>
              <a:t>Conclusion</a:t>
            </a:r>
          </a:p>
        </p:txBody>
      </p:sp>
      <p:sp>
        <p:nvSpPr>
          <p:cNvPr id="3" name="Content Placeholder 2"/>
          <p:cNvSpPr>
            <a:spLocks noGrp="1"/>
          </p:cNvSpPr>
          <p:nvPr>
            <p:ph idx="1"/>
          </p:nvPr>
        </p:nvSpPr>
        <p:spPr/>
        <p:txBody>
          <a:bodyPr/>
          <a:lstStyle/>
          <a:p>
            <a:r>
              <a:rPr lang="en-US" dirty="0">
                <a:latin typeface="Times New Roman" panose="02020603050405020304" pitchFamily="18" charset="0"/>
                <a:cs typeface="Times New Roman" panose="02020603050405020304" pitchFamily="18" charset="0"/>
              </a:rPr>
              <a:t>In summary, the integration of renewable energy into cloud and IoT-based smart agriculture represents a pivotal step towards sustainable and efficient farming practices. This amalgamation not only mitigates the environmental impact of traditional agriculture but also enhances productivity through real-time data analytics and precision farming. By leveraging renewable energy sources, such as solar and wind power, alongside cloud computing and IoT technologies, farmers can optimize resource utilization, reduce operational costs, and foster resilient agricultural systems. This transformative synergy not only addresses the challenges faced by conventional farming but also contributes to environmental conservation, economic growth, and inclusive development in the agriculture sector, promising a greener and more prosperous future for global food production.</a:t>
            </a:r>
            <a:endParaRPr lang="en-IN"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567830"/>
            <a:ext cx="10058400" cy="842152"/>
          </a:xfrm>
        </p:spPr>
        <p:txBody>
          <a:bodyPr/>
          <a:lstStyle/>
          <a:p>
            <a:r>
              <a:rPr lang="en-IN" dirty="0">
                <a:latin typeface="Times New Roman" panose="02020603050405020304" pitchFamily="18" charset="0"/>
                <a:cs typeface="Times New Roman" panose="02020603050405020304" pitchFamily="18" charset="0"/>
              </a:rPr>
              <a:t>References</a:t>
            </a:r>
          </a:p>
        </p:txBody>
      </p:sp>
      <p:sp>
        <p:nvSpPr>
          <p:cNvPr id="3" name="Content Placeholder 2"/>
          <p:cNvSpPr>
            <a:spLocks noGrp="1"/>
          </p:cNvSpPr>
          <p:nvPr>
            <p:ph idx="1"/>
          </p:nvPr>
        </p:nvSpPr>
        <p:spPr/>
        <p:txBody>
          <a:bodyPr>
            <a:noAutofit/>
          </a:bodyPr>
          <a:lstStyle/>
          <a:p>
            <a:pPr algn="just"/>
            <a:r>
              <a:rPr lang="en-US" sz="1800" b="0" i="0" u="none" strike="noStrike" baseline="0" dirty="0">
                <a:solidFill>
                  <a:srgbClr val="000000"/>
                </a:solidFill>
                <a:latin typeface="Times New Roman" panose="02020603050405020304" pitchFamily="18" charset="0"/>
                <a:cs typeface="Times New Roman" panose="02020603050405020304" pitchFamily="18" charset="0"/>
              </a:rPr>
              <a:t>[</a:t>
            </a:r>
            <a:r>
              <a:rPr lang="en-US" sz="1800" b="0" i="0" u="none" strike="noStrike" baseline="0" dirty="0">
                <a:solidFill>
                  <a:schemeClr val="tx1"/>
                </a:solidFill>
                <a:latin typeface="Times New Roman" panose="02020603050405020304" pitchFamily="18" charset="0"/>
                <a:cs typeface="Times New Roman" panose="02020603050405020304" pitchFamily="18" charset="0"/>
              </a:rPr>
              <a:t>1]  </a:t>
            </a:r>
            <a:r>
              <a:rPr lang="en-US" sz="1800" b="0" i="0" u="none" strike="noStrike" baseline="0" dirty="0" err="1">
                <a:solidFill>
                  <a:schemeClr val="tx1"/>
                </a:solidFill>
                <a:latin typeface="Times New Roman" panose="02020603050405020304" pitchFamily="18" charset="0"/>
                <a:cs typeface="Times New Roman" panose="02020603050405020304" pitchFamily="18" charset="0"/>
              </a:rPr>
              <a:t>Sanket</a:t>
            </a:r>
            <a:r>
              <a:rPr lang="en-US" sz="1800" b="0" i="0" u="none" strike="noStrike" baseline="0" dirty="0">
                <a:solidFill>
                  <a:schemeClr val="tx1"/>
                </a:solidFill>
                <a:latin typeface="Times New Roman" panose="02020603050405020304" pitchFamily="18" charset="0"/>
                <a:cs typeface="Times New Roman" panose="02020603050405020304" pitchFamily="18" charset="0"/>
              </a:rPr>
              <a:t>  C.Mungale1, M. Sankar2, Deepak Khot3, R.Parvathi4, D.N.Mudgal5,”An </a:t>
            </a:r>
            <a:r>
              <a:rPr lang="en-US" sz="1800" b="0" i="0" u="none" strike="noStrike" baseline="0" dirty="0" err="1">
                <a:solidFill>
                  <a:schemeClr val="tx1"/>
                </a:solidFill>
                <a:latin typeface="Times New Roman" panose="02020603050405020304" pitchFamily="18" charset="0"/>
                <a:cs typeface="Times New Roman" panose="02020603050405020304" pitchFamily="18" charset="0"/>
              </a:rPr>
              <a:t>Effiecient</a:t>
            </a:r>
            <a:r>
              <a:rPr lang="en-US" sz="1800" b="0" i="0" u="none" strike="noStrike" baseline="0" dirty="0">
                <a:solidFill>
                  <a:schemeClr val="tx1"/>
                </a:solidFill>
                <a:latin typeface="Times New Roman" panose="02020603050405020304" pitchFamily="18" charset="0"/>
                <a:cs typeface="Times New Roman" panose="02020603050405020304" pitchFamily="18" charset="0"/>
              </a:rPr>
              <a:t> Smart Irrigation System for Solar System by using PIC and GSM”, Proceedings of the Fifth International Conference on Inventive Computation Technologies (ICICT-2022) IEEE Xplore Part Number:CFP20F70-ART; ISBN:978-1-7281-4685-0 </a:t>
            </a:r>
          </a:p>
          <a:p>
            <a:pPr algn="just"/>
            <a:r>
              <a:rPr lang="en-US" sz="1800" b="0" i="0" u="none" strike="noStrike" baseline="0" dirty="0">
                <a:solidFill>
                  <a:schemeClr val="tx1"/>
                </a:solidFill>
                <a:latin typeface="Times New Roman" panose="02020603050405020304" pitchFamily="18" charset="0"/>
                <a:cs typeface="Times New Roman" panose="02020603050405020304" pitchFamily="18" charset="0"/>
              </a:rPr>
              <a:t>[2]. </a:t>
            </a:r>
            <a:r>
              <a:rPr lang="en-US" sz="1800" b="0" i="0" u="none" strike="noStrike" baseline="0" dirty="0" err="1">
                <a:solidFill>
                  <a:schemeClr val="tx1"/>
                </a:solidFill>
                <a:latin typeface="Times New Roman" panose="02020603050405020304" pitchFamily="18" charset="0"/>
                <a:cs typeface="Times New Roman" panose="02020603050405020304" pitchFamily="18" charset="0"/>
              </a:rPr>
              <a:t>Sudharshan</a:t>
            </a:r>
            <a:r>
              <a:rPr lang="en-US" sz="1800" b="0" i="0" u="none" strike="noStrike" baseline="0" dirty="0">
                <a:solidFill>
                  <a:schemeClr val="tx1"/>
                </a:solidFill>
                <a:latin typeface="Times New Roman" panose="02020603050405020304" pitchFamily="18" charset="0"/>
                <a:cs typeface="Times New Roman" panose="02020603050405020304" pitchFamily="18" charset="0"/>
              </a:rPr>
              <a:t> N, AVS Kasturi Karthik, JS Sandeep Kiran, </a:t>
            </a:r>
            <a:r>
              <a:rPr lang="en-US" sz="1800" b="0" i="0" u="none" strike="noStrike" baseline="0" dirty="0" err="1">
                <a:solidFill>
                  <a:schemeClr val="tx1"/>
                </a:solidFill>
                <a:latin typeface="Times New Roman" panose="02020603050405020304" pitchFamily="18" charset="0"/>
                <a:cs typeface="Times New Roman" panose="02020603050405020304" pitchFamily="18" charset="0"/>
              </a:rPr>
              <a:t>S.Geetha</a:t>
            </a:r>
            <a:r>
              <a:rPr lang="en-US" sz="1800" b="0" i="0" u="none" strike="noStrike" baseline="0" dirty="0">
                <a:solidFill>
                  <a:schemeClr val="tx1"/>
                </a:solidFill>
                <a:latin typeface="Times New Roman" panose="02020603050405020304" pitchFamily="18" charset="0"/>
                <a:cs typeface="Times New Roman" panose="02020603050405020304" pitchFamily="18" charset="0"/>
              </a:rPr>
              <a:t>* “Renewable Energy Based Smart Irrigation System”, INTERNATIONAL CONFERENCE ON RECENT TRENDS IN ADVANCED COMPUTING 2021, ICRTAC 2021</a:t>
            </a:r>
          </a:p>
          <a:p>
            <a:pPr algn="just"/>
            <a:r>
              <a:rPr lang="en-US" sz="1800" b="0" i="0" u="none" strike="noStrike" baseline="0" dirty="0">
                <a:solidFill>
                  <a:schemeClr val="tx1"/>
                </a:solidFill>
                <a:latin typeface="Times New Roman" panose="02020603050405020304" pitchFamily="18" charset="0"/>
                <a:cs typeface="Times New Roman" panose="02020603050405020304" pitchFamily="18" charset="0"/>
              </a:rPr>
              <a:t>[3]. S. Mukhopadhyay, A. R. Al-Ali, M. Shihab, S. Fernandes, K. </a:t>
            </a:r>
            <a:r>
              <a:rPr lang="en-US" sz="1800" b="0" i="0" u="none" strike="noStrike" baseline="0" dirty="0" err="1">
                <a:solidFill>
                  <a:schemeClr val="tx1"/>
                </a:solidFill>
                <a:latin typeface="Times New Roman" panose="02020603050405020304" pitchFamily="18" charset="0"/>
                <a:cs typeface="Times New Roman" panose="02020603050405020304" pitchFamily="18" charset="0"/>
              </a:rPr>
              <a:t>Ailabouni</a:t>
            </a:r>
            <a:r>
              <a:rPr lang="en-US" sz="1800" b="0" i="0" u="none" strike="noStrike" baseline="0" dirty="0">
                <a:solidFill>
                  <a:schemeClr val="tx1"/>
                </a:solidFill>
                <a:latin typeface="Times New Roman" panose="02020603050405020304" pitchFamily="18" charset="0"/>
                <a:cs typeface="Times New Roman" panose="02020603050405020304" pitchFamily="18" charset="0"/>
              </a:rPr>
              <a:t>: Renewable Energy Based Smart Irrigation System </a:t>
            </a:r>
          </a:p>
          <a:p>
            <a:pPr algn="just"/>
            <a:r>
              <a:rPr lang="en-US" sz="1800" b="0" i="0" u="none" strike="noStrike" baseline="0" dirty="0">
                <a:solidFill>
                  <a:schemeClr val="tx1"/>
                </a:solidFill>
                <a:latin typeface="Times New Roman" panose="02020603050405020304" pitchFamily="18" charset="0"/>
                <a:cs typeface="Times New Roman" panose="02020603050405020304" pitchFamily="18" charset="0"/>
              </a:rPr>
              <a:t>[4]. Flora, C.B. (20</a:t>
            </a:r>
            <a:r>
              <a:rPr lang="en-US" sz="1800" dirty="0">
                <a:solidFill>
                  <a:schemeClr val="tx1"/>
                </a:solidFill>
                <a:latin typeface="Times New Roman" panose="02020603050405020304" pitchFamily="18" charset="0"/>
                <a:cs typeface="Times New Roman" panose="02020603050405020304" pitchFamily="18" charset="0"/>
              </a:rPr>
              <a:t>20</a:t>
            </a:r>
            <a:r>
              <a:rPr lang="en-US" sz="1800" b="0" i="0" u="none" strike="noStrike" baseline="0" dirty="0">
                <a:solidFill>
                  <a:schemeClr val="tx1"/>
                </a:solidFill>
                <a:latin typeface="Times New Roman" panose="02020603050405020304" pitchFamily="18" charset="0"/>
                <a:cs typeface="Times New Roman" panose="02020603050405020304" pitchFamily="18" charset="0"/>
              </a:rPr>
              <a:t>) “Food security in the context of energy and resource depletion: Sustainable agriculture in developing countries” </a:t>
            </a:r>
            <a:r>
              <a:rPr lang="en-US" sz="1800" b="0" i="1" u="none" strike="noStrike" baseline="0" dirty="0">
                <a:solidFill>
                  <a:schemeClr val="tx1"/>
                </a:solidFill>
                <a:latin typeface="Times New Roman" panose="02020603050405020304" pitchFamily="18" charset="0"/>
                <a:cs typeface="Times New Roman" panose="02020603050405020304" pitchFamily="18" charset="0"/>
              </a:rPr>
              <a:t>Renewable Agriculture and Food Systems, Cambridge University Press </a:t>
            </a:r>
            <a:r>
              <a:rPr lang="en-US" sz="1800" b="1" i="0" u="none" strike="noStrike" baseline="0" dirty="0">
                <a:solidFill>
                  <a:schemeClr val="tx1"/>
                </a:solidFill>
                <a:latin typeface="Times New Roman" panose="02020603050405020304" pitchFamily="18" charset="0"/>
                <a:cs typeface="Times New Roman" panose="02020603050405020304" pitchFamily="18" charset="0"/>
              </a:rPr>
              <a:t>25 (2)</a:t>
            </a:r>
            <a:r>
              <a:rPr lang="en-US" sz="1800" b="0" i="0" u="none" strike="noStrike" baseline="0" dirty="0">
                <a:solidFill>
                  <a:schemeClr val="tx1"/>
                </a:solidFill>
                <a:latin typeface="Times New Roman" panose="02020603050405020304" pitchFamily="18" charset="0"/>
                <a:cs typeface="Times New Roman" panose="02020603050405020304" pitchFamily="18" charset="0"/>
              </a:rPr>
              <a:t>: 118–128 </a:t>
            </a:r>
          </a:p>
          <a:p>
            <a:pPr algn="just"/>
            <a:r>
              <a:rPr lang="en-US" sz="1800" b="0" i="0" u="none" strike="noStrike" baseline="0" dirty="0">
                <a:solidFill>
                  <a:schemeClr val="tx1"/>
                </a:solidFill>
                <a:latin typeface="Times New Roman" panose="02020603050405020304" pitchFamily="18" charset="0"/>
                <a:cs typeface="Times New Roman" panose="02020603050405020304" pitchFamily="18" charset="0"/>
              </a:rPr>
              <a:t>[5]. Hemming, J. and Rath, T. (2021) “PA—Precision Agriculture: Computer-Vision-based Weed Identification under Field Conditions using Controlled Lighting” </a:t>
            </a:r>
            <a:r>
              <a:rPr lang="en-US" sz="1800" b="0" i="1" u="none" strike="noStrike" baseline="0" dirty="0">
                <a:solidFill>
                  <a:schemeClr val="tx1"/>
                </a:solidFill>
                <a:latin typeface="Times New Roman" panose="02020603050405020304" pitchFamily="18" charset="0"/>
                <a:cs typeface="Times New Roman" panose="02020603050405020304" pitchFamily="18" charset="0"/>
              </a:rPr>
              <a:t>Journal of Agricultural Engineering Research </a:t>
            </a:r>
            <a:r>
              <a:rPr lang="en-US" sz="1800" b="1" i="0" u="none" strike="noStrike" baseline="0" dirty="0">
                <a:solidFill>
                  <a:schemeClr val="tx1"/>
                </a:solidFill>
                <a:latin typeface="Times New Roman" panose="02020603050405020304" pitchFamily="18" charset="0"/>
                <a:cs typeface="Times New Roman" panose="02020603050405020304" pitchFamily="18" charset="0"/>
              </a:rPr>
              <a:t>78 (3)</a:t>
            </a:r>
            <a:r>
              <a:rPr lang="en-US" sz="1800" b="0" i="0" u="none" strike="noStrike" baseline="0" dirty="0">
                <a:solidFill>
                  <a:schemeClr val="tx1"/>
                </a:solidFill>
                <a:latin typeface="Times New Roman" panose="02020603050405020304" pitchFamily="18" charset="0"/>
                <a:cs typeface="Times New Roman" panose="02020603050405020304" pitchFamily="18" charset="0"/>
              </a:rPr>
              <a:t>: 233–243. </a:t>
            </a:r>
          </a:p>
          <a:p>
            <a:endParaRPr lang="en-IN" sz="1800"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153086" y="682676"/>
            <a:ext cx="9927290" cy="3652282"/>
          </a:xfrm>
          <a:prstGeom prst="rect">
            <a:avLst/>
          </a:prstGeom>
          <a:noFill/>
        </p:spPr>
        <p:txBody>
          <a:bodyPr wrap="square">
            <a:spAutoFit/>
          </a:bodyPr>
          <a:lstStyle/>
          <a:p>
            <a:pPr algn="just">
              <a:spcBef>
                <a:spcPts val="1000"/>
              </a:spcBef>
              <a:buClr>
                <a:srgbClr val="A53010"/>
              </a:buClr>
              <a:defRPr/>
            </a:pPr>
            <a:r>
              <a:rPr lang="en-US" sz="1800" b="0" i="0" u="none" strike="noStrike" baseline="0" dirty="0">
                <a:solidFill>
                  <a:schemeClr val="tx1"/>
                </a:solidFill>
                <a:latin typeface="Times New Roman" panose="02020603050405020304" pitchFamily="18" charset="0"/>
                <a:cs typeface="Times New Roman" panose="02020603050405020304" pitchFamily="18" charset="0"/>
              </a:rPr>
              <a:t>[6]. Nalliah, V., Ranjan, R.S. and </a:t>
            </a:r>
            <a:r>
              <a:rPr lang="en-US" sz="1800" b="0" i="0" u="none" strike="noStrike" baseline="0" dirty="0" err="1">
                <a:solidFill>
                  <a:schemeClr val="tx1"/>
                </a:solidFill>
                <a:latin typeface="Times New Roman" panose="02020603050405020304" pitchFamily="18" charset="0"/>
                <a:cs typeface="Times New Roman" panose="02020603050405020304" pitchFamily="18" charset="0"/>
              </a:rPr>
              <a:t>Kahimba</a:t>
            </a:r>
            <a:r>
              <a:rPr lang="en-US" sz="1800" b="0" i="0" u="none" strike="noStrike" baseline="0" dirty="0">
                <a:solidFill>
                  <a:schemeClr val="tx1"/>
                </a:solidFill>
                <a:latin typeface="Times New Roman" panose="02020603050405020304" pitchFamily="18" charset="0"/>
                <a:cs typeface="Times New Roman" panose="02020603050405020304" pitchFamily="18" charset="0"/>
              </a:rPr>
              <a:t>, F.C. </a:t>
            </a:r>
            <a:r>
              <a:rPr lang="en-US" sz="1800" b="0" i="0" u="none" strike="noStrike" baseline="0">
                <a:solidFill>
                  <a:schemeClr val="tx1"/>
                </a:solidFill>
                <a:latin typeface="Times New Roman" panose="02020603050405020304" pitchFamily="18" charset="0"/>
                <a:cs typeface="Times New Roman" panose="02020603050405020304" pitchFamily="18" charset="0"/>
              </a:rPr>
              <a:t>(2021) </a:t>
            </a:r>
            <a:r>
              <a:rPr lang="en-US" sz="1800" b="0" i="0" u="none" strike="noStrike" baseline="0" dirty="0">
                <a:solidFill>
                  <a:schemeClr val="tx1"/>
                </a:solidFill>
                <a:latin typeface="Times New Roman" panose="02020603050405020304" pitchFamily="18" charset="0"/>
                <a:cs typeface="Times New Roman" panose="02020603050405020304" pitchFamily="18" charset="0"/>
              </a:rPr>
              <a:t>“Evaluation of a plant-controlled subsurface drip irrigation system” </a:t>
            </a:r>
            <a:r>
              <a:rPr lang="en-US" sz="1800" b="0" i="1" u="none" strike="noStrike" baseline="0" dirty="0">
                <a:solidFill>
                  <a:schemeClr val="tx1"/>
                </a:solidFill>
                <a:latin typeface="Times New Roman" panose="02020603050405020304" pitchFamily="18" charset="0"/>
                <a:cs typeface="Times New Roman" panose="02020603050405020304" pitchFamily="18" charset="0"/>
              </a:rPr>
              <a:t>Biosystems Engineering </a:t>
            </a:r>
            <a:r>
              <a:rPr lang="en-US" sz="1800" b="1" i="0" u="none" strike="noStrike" baseline="0" dirty="0">
                <a:solidFill>
                  <a:schemeClr val="tx1"/>
                </a:solidFill>
                <a:latin typeface="Times New Roman" panose="02020603050405020304" pitchFamily="18" charset="0"/>
                <a:cs typeface="Times New Roman" panose="02020603050405020304" pitchFamily="18" charset="0"/>
              </a:rPr>
              <a:t>102 (3)</a:t>
            </a:r>
            <a:r>
              <a:rPr lang="en-US" sz="1800" b="0" i="0" u="none" strike="noStrike" baseline="0" dirty="0">
                <a:solidFill>
                  <a:schemeClr val="tx1"/>
                </a:solidFill>
                <a:latin typeface="Times New Roman" panose="02020603050405020304" pitchFamily="18" charset="0"/>
                <a:cs typeface="Times New Roman" panose="02020603050405020304" pitchFamily="18" charset="0"/>
              </a:rPr>
              <a:t>: 313–320. </a:t>
            </a:r>
            <a:endPar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R="0" lvl="0" algn="just" defTabSz="457200" rtl="0" eaLnBrk="1" fontAlgn="auto" latinLnBrk="0" hangingPunct="1">
              <a:lnSpc>
                <a:spcPct val="100000"/>
              </a:lnSpc>
              <a:spcBef>
                <a:spcPts val="1000"/>
              </a:spcBef>
              <a:spcAft>
                <a:spcPts val="0"/>
              </a:spcAft>
              <a:buClr>
                <a:srgbClr val="A53010"/>
              </a:buClr>
              <a:buSzTx/>
              <a:defRPr/>
            </a:pP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[7]  “Solar Energy </a:t>
            </a:r>
            <a:r>
              <a:rPr kumimoji="0" 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Perspectives: govt Summary" (PDF). International Energy Agency. 2011. Archived from the initial (PDF) on 3 solar calendar month 2021. "Energy". rsc.org. 2014-04-02. </a:t>
            </a:r>
          </a:p>
          <a:p>
            <a:pPr marR="0" lvl="0" algn="just" defTabSz="457200" rtl="0" eaLnBrk="1" fontAlgn="auto" latinLnBrk="0" hangingPunct="1">
              <a:lnSpc>
                <a:spcPct val="100000"/>
              </a:lnSpc>
              <a:spcBef>
                <a:spcPts val="1000"/>
              </a:spcBef>
              <a:spcAft>
                <a:spcPts val="0"/>
              </a:spcAft>
              <a:buClr>
                <a:srgbClr val="A53010"/>
              </a:buClr>
              <a:buSzTx/>
              <a:defRPr/>
            </a:pPr>
            <a:r>
              <a:rPr kumimoji="0" 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[8]. 2014 Key World Energy Statistics" (PDF). iea.org. IEA. 2014. pp. 6, 24,28. Archived (PDF) from the initial on 5 would possibly 2021. </a:t>
            </a:r>
          </a:p>
          <a:p>
            <a:pPr marR="0" lvl="0" algn="just" defTabSz="457200" rtl="0" eaLnBrk="1" fontAlgn="auto" latinLnBrk="0" hangingPunct="1">
              <a:lnSpc>
                <a:spcPct val="100000"/>
              </a:lnSpc>
              <a:spcBef>
                <a:spcPts val="1000"/>
              </a:spcBef>
              <a:spcAft>
                <a:spcPts val="0"/>
              </a:spcAft>
              <a:buClr>
                <a:srgbClr val="A53010"/>
              </a:buClr>
              <a:buSzTx/>
              <a:defRPr/>
            </a:pPr>
            <a:r>
              <a:rPr kumimoji="0" 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[9]  Energy and additionally the challenge of sustainability" (PDF). International </a:t>
            </a:r>
            <a:r>
              <a:rPr kumimoji="0" lang="en-US" sz="1800" b="0" i="0" u="none" strike="noStrike" kern="1200" cap="none" spc="0" normalizeH="0" baseline="0" noProof="0" dirty="0" err="1">
                <a:ln>
                  <a:noFill/>
                </a:ln>
                <a:solidFill>
                  <a:srgbClr val="000000"/>
                </a:solidFill>
                <a:effectLst/>
                <a:uLnTx/>
                <a:uFillTx/>
                <a:latin typeface="Times New Roman" panose="02020603050405020304" pitchFamily="18" charset="0"/>
                <a:ea typeface="+mn-ea"/>
                <a:cs typeface="Times New Roman" panose="02020603050405020304" pitchFamily="18" charset="0"/>
              </a:rPr>
              <a:t>organisation</a:t>
            </a:r>
            <a:r>
              <a:rPr kumimoji="0" 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 Development Program  and World Energy Council. Gregorian calendar month 2020. Retrieved seventeen January 2017. Smil (</a:t>
            </a:r>
            <a:r>
              <a:rPr lang="en-US" dirty="0">
                <a:solidFill>
                  <a:srgbClr val="000000"/>
                </a:solidFill>
                <a:latin typeface="Times New Roman" panose="02020603050405020304" pitchFamily="18" charset="0"/>
                <a:cs typeface="Times New Roman" panose="02020603050405020304" pitchFamily="18" charset="0"/>
              </a:rPr>
              <a:t>2020</a:t>
            </a:r>
            <a:r>
              <a:rPr kumimoji="0" 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 p. 240 </a:t>
            </a:r>
          </a:p>
          <a:p>
            <a:pPr marR="0" lvl="0" algn="just" defTabSz="457200" rtl="0" eaLnBrk="1" fontAlgn="auto" latinLnBrk="0" hangingPunct="1">
              <a:lnSpc>
                <a:spcPct val="100000"/>
              </a:lnSpc>
              <a:spcBef>
                <a:spcPts val="1000"/>
              </a:spcBef>
              <a:spcAft>
                <a:spcPts val="0"/>
              </a:spcAft>
              <a:buClr>
                <a:srgbClr val="A53010"/>
              </a:buClr>
              <a:buSzTx/>
              <a:defRPr/>
            </a:pPr>
            <a:r>
              <a:rPr kumimoji="0" 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[10] A Suresh Kumar “Smart Irrigation System with Solar Power”, IOP Conference Series: Materials Science and Engineering et al 2021 IOP Conf. Ser.: Mater. Sci. Eng. 1145 012058 </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Single Corner Rounded 2">
            <a:extLst>
              <a:ext uri="{FF2B5EF4-FFF2-40B4-BE49-F238E27FC236}">
                <a16:creationId xmlns:a16="http://schemas.microsoft.com/office/drawing/2014/main" id="{7D63F9A6-A8C7-877F-D8C2-4892ECCC38EE}"/>
              </a:ext>
            </a:extLst>
          </p:cNvPr>
          <p:cNvSpPr/>
          <p:nvPr/>
        </p:nvSpPr>
        <p:spPr>
          <a:xfrm>
            <a:off x="2133600" y="2381250"/>
            <a:ext cx="7924800" cy="2095500"/>
          </a:xfrm>
          <a:prstGeom prst="round1Rect">
            <a:avLst/>
          </a:prstGeom>
          <a:solidFill>
            <a:schemeClr val="tx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4800" dirty="0">
                <a:solidFill>
                  <a:schemeClr val="tx1"/>
                </a:solidFill>
                <a:latin typeface="Times New Roman" panose="02020603050405020304" pitchFamily="18" charset="0"/>
                <a:cs typeface="Times New Roman" panose="02020603050405020304" pitchFamily="18" charset="0"/>
              </a:rPr>
              <a:t>Literature Survey</a:t>
            </a:r>
          </a:p>
        </p:txBody>
      </p:sp>
    </p:spTree>
    <p:extLst>
      <p:ext uri="{BB962C8B-B14F-4D97-AF65-F5344CB8AC3E}">
        <p14:creationId xmlns:p14="http://schemas.microsoft.com/office/powerpoint/2010/main" val="32608099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F05A5E68-163E-6A93-D9B6-94950822EABD}"/>
              </a:ext>
            </a:extLst>
          </p:cNvPr>
          <p:cNvGraphicFramePr>
            <a:graphicFrameLocks noGrp="1"/>
          </p:cNvGraphicFramePr>
          <p:nvPr/>
        </p:nvGraphicFramePr>
        <p:xfrm>
          <a:off x="239805" y="303213"/>
          <a:ext cx="11712390" cy="5707156"/>
        </p:xfrm>
        <a:graphic>
          <a:graphicData uri="http://schemas.openxmlformats.org/drawingml/2006/table">
            <a:tbl>
              <a:tblPr firstRow="1" bandRow="1">
                <a:tableStyleId>{073A0DAA-6AF3-43AB-8588-CEC1D06C72B9}</a:tableStyleId>
              </a:tblPr>
              <a:tblGrid>
                <a:gridCol w="706066">
                  <a:extLst>
                    <a:ext uri="{9D8B030D-6E8A-4147-A177-3AD203B41FA5}">
                      <a16:colId xmlns:a16="http://schemas.microsoft.com/office/drawing/2014/main" val="342766099"/>
                    </a:ext>
                  </a:extLst>
                </a:gridCol>
                <a:gridCol w="2810420">
                  <a:extLst>
                    <a:ext uri="{9D8B030D-6E8A-4147-A177-3AD203B41FA5}">
                      <a16:colId xmlns:a16="http://schemas.microsoft.com/office/drawing/2014/main" val="4215237597"/>
                    </a:ext>
                  </a:extLst>
                </a:gridCol>
                <a:gridCol w="2132043">
                  <a:extLst>
                    <a:ext uri="{9D8B030D-6E8A-4147-A177-3AD203B41FA5}">
                      <a16:colId xmlns:a16="http://schemas.microsoft.com/office/drawing/2014/main" val="2339845471"/>
                    </a:ext>
                  </a:extLst>
                </a:gridCol>
                <a:gridCol w="3721383">
                  <a:extLst>
                    <a:ext uri="{9D8B030D-6E8A-4147-A177-3AD203B41FA5}">
                      <a16:colId xmlns:a16="http://schemas.microsoft.com/office/drawing/2014/main" val="3368448154"/>
                    </a:ext>
                  </a:extLst>
                </a:gridCol>
                <a:gridCol w="2342478">
                  <a:extLst>
                    <a:ext uri="{9D8B030D-6E8A-4147-A177-3AD203B41FA5}">
                      <a16:colId xmlns:a16="http://schemas.microsoft.com/office/drawing/2014/main" val="545434871"/>
                    </a:ext>
                  </a:extLst>
                </a:gridCol>
              </a:tblGrid>
              <a:tr h="601102">
                <a:tc>
                  <a:txBody>
                    <a:bodyPr/>
                    <a:lstStyle/>
                    <a:p>
                      <a:r>
                        <a:rPr lang="en-IN" dirty="0">
                          <a:latin typeface="Times New Roman" panose="02020603050405020304" pitchFamily="18" charset="0"/>
                          <a:cs typeface="Times New Roman" panose="02020603050405020304" pitchFamily="18" charset="0"/>
                        </a:rPr>
                        <a:t>S no.</a:t>
                      </a:r>
                    </a:p>
                  </a:txBody>
                  <a:tcPr/>
                </a:tc>
                <a:tc>
                  <a:txBody>
                    <a:bodyPr/>
                    <a:lstStyle/>
                    <a:p>
                      <a:pPr marL="85090">
                        <a:lnSpc>
                          <a:spcPct val="100000"/>
                        </a:lnSpc>
                        <a:spcBef>
                          <a:spcPts val="290"/>
                        </a:spcBef>
                      </a:pPr>
                      <a:r>
                        <a:rPr sz="1500" spc="-5" dirty="0">
                          <a:latin typeface="Times New Roman" panose="02020603050405020304"/>
                          <a:cs typeface="Times New Roman" panose="02020603050405020304"/>
                        </a:rPr>
                        <a:t>Title</a:t>
                      </a:r>
                      <a:r>
                        <a:rPr sz="1500" spc="-45" dirty="0">
                          <a:latin typeface="Times New Roman" panose="02020603050405020304"/>
                          <a:cs typeface="Times New Roman" panose="02020603050405020304"/>
                        </a:rPr>
                        <a:t> </a:t>
                      </a:r>
                      <a:r>
                        <a:rPr sz="1500" spc="-5" dirty="0">
                          <a:latin typeface="Times New Roman" panose="02020603050405020304"/>
                          <a:cs typeface="Times New Roman" panose="02020603050405020304"/>
                        </a:rPr>
                        <a:t>and</a:t>
                      </a:r>
                      <a:r>
                        <a:rPr sz="1500" spc="-30" dirty="0">
                          <a:latin typeface="Times New Roman" panose="02020603050405020304"/>
                          <a:cs typeface="Times New Roman" panose="02020603050405020304"/>
                        </a:rPr>
                        <a:t> </a:t>
                      </a:r>
                      <a:r>
                        <a:rPr sz="1500" dirty="0">
                          <a:latin typeface="Times New Roman" panose="02020603050405020304"/>
                          <a:cs typeface="Times New Roman" panose="02020603050405020304"/>
                        </a:rPr>
                        <a:t>Author</a:t>
                      </a:r>
                    </a:p>
                  </a:txBody>
                  <a:tcPr marL="0" marR="0" marT="36830" marB="0"/>
                </a:tc>
                <a:tc>
                  <a:txBody>
                    <a:bodyPr/>
                    <a:lstStyle/>
                    <a:p>
                      <a:pPr marL="85725">
                        <a:lnSpc>
                          <a:spcPct val="100000"/>
                        </a:lnSpc>
                        <a:spcBef>
                          <a:spcPts val="290"/>
                        </a:spcBef>
                      </a:pPr>
                      <a:r>
                        <a:rPr sz="1500" dirty="0">
                          <a:latin typeface="Times New Roman" panose="02020603050405020304"/>
                          <a:cs typeface="Times New Roman" panose="02020603050405020304"/>
                        </a:rPr>
                        <a:t>Journal</a:t>
                      </a:r>
                      <a:r>
                        <a:rPr sz="1500" spc="-45" dirty="0">
                          <a:latin typeface="Times New Roman" panose="02020603050405020304"/>
                          <a:cs typeface="Times New Roman" panose="02020603050405020304"/>
                        </a:rPr>
                        <a:t> </a:t>
                      </a:r>
                      <a:r>
                        <a:rPr sz="1500" spc="-5" dirty="0">
                          <a:latin typeface="Times New Roman" panose="02020603050405020304"/>
                          <a:cs typeface="Times New Roman" panose="02020603050405020304"/>
                        </a:rPr>
                        <a:t>and</a:t>
                      </a:r>
                      <a:r>
                        <a:rPr sz="1500" spc="-30" dirty="0">
                          <a:latin typeface="Times New Roman" panose="02020603050405020304"/>
                          <a:cs typeface="Times New Roman" panose="02020603050405020304"/>
                        </a:rPr>
                        <a:t> </a:t>
                      </a:r>
                      <a:r>
                        <a:rPr sz="1500" spc="-10" dirty="0">
                          <a:latin typeface="Times New Roman" panose="02020603050405020304"/>
                          <a:cs typeface="Times New Roman" panose="02020603050405020304"/>
                        </a:rPr>
                        <a:t>Year</a:t>
                      </a:r>
                      <a:endParaRPr sz="1500" dirty="0">
                        <a:latin typeface="Times New Roman" panose="02020603050405020304"/>
                        <a:cs typeface="Times New Roman" panose="02020603050405020304"/>
                      </a:endParaRPr>
                    </a:p>
                  </a:txBody>
                  <a:tcPr marL="0" marR="0" marT="36830" marB="0"/>
                </a:tc>
                <a:tc>
                  <a:txBody>
                    <a:bodyPr/>
                    <a:lstStyle/>
                    <a:p>
                      <a:pPr marL="85725">
                        <a:lnSpc>
                          <a:spcPct val="100000"/>
                        </a:lnSpc>
                        <a:spcBef>
                          <a:spcPts val="290"/>
                        </a:spcBef>
                      </a:pPr>
                      <a:r>
                        <a:rPr sz="1500" spc="-5" dirty="0">
                          <a:latin typeface="Times New Roman" panose="02020603050405020304"/>
                          <a:cs typeface="Times New Roman" panose="02020603050405020304"/>
                        </a:rPr>
                        <a:t>Observations</a:t>
                      </a:r>
                      <a:endParaRPr sz="1500" dirty="0">
                        <a:latin typeface="Times New Roman" panose="02020603050405020304"/>
                        <a:cs typeface="Times New Roman" panose="02020603050405020304"/>
                      </a:endParaRPr>
                    </a:p>
                  </a:txBody>
                  <a:tcPr marL="0" marR="0" marT="36830" marB="0"/>
                </a:tc>
                <a:tc>
                  <a:txBody>
                    <a:bodyPr/>
                    <a:lstStyle/>
                    <a:p>
                      <a:pPr marL="85725">
                        <a:lnSpc>
                          <a:spcPct val="100000"/>
                        </a:lnSpc>
                        <a:spcBef>
                          <a:spcPts val="290"/>
                        </a:spcBef>
                      </a:pPr>
                      <a:r>
                        <a:rPr sz="1500" spc="-5" dirty="0">
                          <a:latin typeface="Times New Roman" panose="02020603050405020304"/>
                          <a:cs typeface="Times New Roman" panose="02020603050405020304"/>
                        </a:rPr>
                        <a:t>Take</a:t>
                      </a:r>
                      <a:r>
                        <a:rPr sz="1500" spc="-35" dirty="0">
                          <a:latin typeface="Times New Roman" panose="02020603050405020304"/>
                          <a:cs typeface="Times New Roman" panose="02020603050405020304"/>
                        </a:rPr>
                        <a:t> </a:t>
                      </a:r>
                      <a:r>
                        <a:rPr sz="1500" spc="-10" dirty="0">
                          <a:latin typeface="Times New Roman" panose="02020603050405020304"/>
                          <a:cs typeface="Times New Roman" panose="02020603050405020304"/>
                        </a:rPr>
                        <a:t>Away</a:t>
                      </a:r>
                      <a:r>
                        <a:rPr sz="1500" spc="-5" dirty="0">
                          <a:latin typeface="Times New Roman" panose="02020603050405020304"/>
                          <a:cs typeface="Times New Roman" panose="02020603050405020304"/>
                        </a:rPr>
                        <a:t> </a:t>
                      </a:r>
                      <a:r>
                        <a:rPr sz="1500" dirty="0">
                          <a:latin typeface="Times New Roman" panose="02020603050405020304"/>
                          <a:cs typeface="Times New Roman" panose="02020603050405020304"/>
                        </a:rPr>
                        <a:t>Points</a:t>
                      </a:r>
                    </a:p>
                  </a:txBody>
                  <a:tcPr marL="0" marR="0" marT="36830" marB="0"/>
                </a:tc>
                <a:extLst>
                  <a:ext uri="{0D108BD9-81ED-4DB2-BD59-A6C34878D82A}">
                    <a16:rowId xmlns:a16="http://schemas.microsoft.com/office/drawing/2014/main" val="1180817433"/>
                  </a:ext>
                </a:extLst>
              </a:tr>
              <a:tr h="2553027">
                <a:tc>
                  <a:txBody>
                    <a:bodyPr/>
                    <a:lstStyle/>
                    <a:p>
                      <a:r>
                        <a:rPr lang="en-IN" dirty="0"/>
                        <a:t>1.</a:t>
                      </a:r>
                    </a:p>
                  </a:txBody>
                  <a:tcPr/>
                </a:tc>
                <a:tc>
                  <a:txBody>
                    <a:bodyPr/>
                    <a:lstStyle/>
                    <a:p>
                      <a:r>
                        <a:rPr lang="en-US" sz="1500" b="1" dirty="0">
                          <a:latin typeface="Times New Roman" panose="02020603050405020304" pitchFamily="18" charset="0"/>
                          <a:cs typeface="Times New Roman" panose="02020603050405020304" pitchFamily="18" charset="0"/>
                        </a:rPr>
                        <a:t>Internet of Things (IoT) for Smart Precision Agriculture and Farming in Rural Areas</a:t>
                      </a:r>
                    </a:p>
                    <a:p>
                      <a:endParaRPr lang="en-US" sz="1600" b="1" dirty="0">
                        <a:latin typeface="Times New Roman" panose="02020603050405020304" pitchFamily="18" charset="0"/>
                        <a:cs typeface="Times New Roman" panose="02020603050405020304" pitchFamily="18" charset="0"/>
                      </a:endParaRPr>
                    </a:p>
                    <a:p>
                      <a:r>
                        <a:rPr lang="en-IN" sz="1500" dirty="0" err="1">
                          <a:latin typeface="Times New Roman" panose="02020603050405020304" pitchFamily="18" charset="0"/>
                          <a:cs typeface="Times New Roman" panose="02020603050405020304" pitchFamily="18" charset="0"/>
                        </a:rPr>
                        <a:t>Nurzaman</a:t>
                      </a:r>
                      <a:r>
                        <a:rPr lang="en-IN" sz="1500" dirty="0">
                          <a:latin typeface="Times New Roman" panose="02020603050405020304" pitchFamily="18" charset="0"/>
                          <a:cs typeface="Times New Roman" panose="02020603050405020304" pitchFamily="18" charset="0"/>
                        </a:rPr>
                        <a:t> Ahmed, </a:t>
                      </a:r>
                      <a:r>
                        <a:rPr lang="en-IN" sz="1500" dirty="0" err="1">
                          <a:latin typeface="Times New Roman" panose="02020603050405020304" pitchFamily="18" charset="0"/>
                          <a:cs typeface="Times New Roman" panose="02020603050405020304" pitchFamily="18" charset="0"/>
                        </a:rPr>
                        <a:t>Debashis</a:t>
                      </a:r>
                      <a:r>
                        <a:rPr lang="en-IN" sz="1500" dirty="0">
                          <a:latin typeface="Times New Roman" panose="02020603050405020304" pitchFamily="18" charset="0"/>
                          <a:cs typeface="Times New Roman" panose="02020603050405020304" pitchFamily="18" charset="0"/>
                        </a:rPr>
                        <a:t> De , Senior Member, IEEE, and Md. Iftekhar Hussain, Member, IEEE</a:t>
                      </a:r>
                      <a:endParaRPr lang="en-IN" sz="1500" b="1" dirty="0">
                        <a:latin typeface="Times New Roman" panose="02020603050405020304" pitchFamily="18" charset="0"/>
                        <a:cs typeface="Times New Roman" panose="02020603050405020304" pitchFamily="18" charset="0"/>
                      </a:endParaRPr>
                    </a:p>
                  </a:txBody>
                  <a:tcPr/>
                </a:tc>
                <a:tc>
                  <a:txBody>
                    <a:bodyPr/>
                    <a:lstStyle/>
                    <a:p>
                      <a:r>
                        <a:rPr lang="en-IN" sz="1600" dirty="0">
                          <a:latin typeface="Times New Roman" panose="02020603050405020304" pitchFamily="18" charset="0"/>
                          <a:cs typeface="Times New Roman" panose="02020603050405020304" pitchFamily="18" charset="0"/>
                        </a:rPr>
                        <a:t>IEEE,2020</a:t>
                      </a:r>
                    </a:p>
                  </a:txBody>
                  <a:tcPr/>
                </a:tc>
                <a:tc>
                  <a:txBody>
                    <a:bodyPr/>
                    <a:lstStyle/>
                    <a:p>
                      <a:pPr marL="285750" indent="-285750">
                        <a:buFont typeface="Arial" panose="020B0604020202020204" pitchFamily="34" charset="0"/>
                        <a:buChar char="•"/>
                      </a:pPr>
                      <a:r>
                        <a:rPr lang="en-US" sz="1500" dirty="0">
                          <a:latin typeface="Times New Roman" panose="02020603050405020304" pitchFamily="18" charset="0"/>
                          <a:cs typeface="Times New Roman" panose="02020603050405020304" pitchFamily="18" charset="0"/>
                        </a:rPr>
                        <a:t>The paper addresses challenges in rural precision agriculture by integrating Wireless Sensor Networks (WSN) and Wireless Long Distance (</a:t>
                      </a:r>
                      <a:r>
                        <a:rPr lang="en-US" sz="1500" dirty="0" err="1">
                          <a:latin typeface="Times New Roman" panose="02020603050405020304" pitchFamily="18" charset="0"/>
                          <a:cs typeface="Times New Roman" panose="02020603050405020304" pitchFamily="18" charset="0"/>
                        </a:rPr>
                        <a:t>WiLD</a:t>
                      </a:r>
                      <a:r>
                        <a:rPr lang="en-US" sz="1500" dirty="0">
                          <a:latin typeface="Times New Roman" panose="02020603050405020304" pitchFamily="18" charset="0"/>
                          <a:cs typeface="Times New Roman" panose="02020603050405020304" pitchFamily="18" charset="0"/>
                        </a:rPr>
                        <a:t>) networks. The practical evaluations validate the proposed framework's real-world applicability, showcasing the effectiveness of dynamic fog computing in reducing latency</a:t>
                      </a:r>
                      <a:endParaRPr lang="en-IN" sz="1500" dirty="0">
                        <a:latin typeface="Times New Roman" panose="02020603050405020304" pitchFamily="18" charset="0"/>
                        <a:cs typeface="Times New Roman" panose="02020603050405020304" pitchFamily="18" charset="0"/>
                      </a:endParaRPr>
                    </a:p>
                  </a:txBody>
                  <a:tcPr/>
                </a:tc>
                <a:tc>
                  <a:txBody>
                    <a:bodyPr/>
                    <a:lstStyle/>
                    <a:p>
                      <a:r>
                        <a:rPr lang="en-IN" sz="1500" b="1" dirty="0">
                          <a:latin typeface="Times New Roman" panose="02020603050405020304" pitchFamily="18" charset="0"/>
                          <a:cs typeface="Times New Roman" panose="02020603050405020304" pitchFamily="18" charset="0"/>
                        </a:rPr>
                        <a:t>Local Decision Power:</a:t>
                      </a:r>
                    </a:p>
                    <a:p>
                      <a:r>
                        <a:rPr lang="en-IN" sz="1500" dirty="0">
                          <a:latin typeface="Times New Roman" panose="02020603050405020304" pitchFamily="18" charset="0"/>
                          <a:cs typeface="Times New Roman" panose="02020603050405020304" pitchFamily="18" charset="0"/>
                        </a:rPr>
                        <a:t>Utilize fog computing to enhance smart agriculture systems with local decision-making, reducing dependency on distant cloud resources.</a:t>
                      </a:r>
                    </a:p>
                  </a:txBody>
                  <a:tcPr/>
                </a:tc>
                <a:extLst>
                  <a:ext uri="{0D108BD9-81ED-4DB2-BD59-A6C34878D82A}">
                    <a16:rowId xmlns:a16="http://schemas.microsoft.com/office/drawing/2014/main" val="2648250995"/>
                  </a:ext>
                </a:extLst>
              </a:tr>
              <a:tr h="2553027">
                <a:tc>
                  <a:txBody>
                    <a:bodyPr/>
                    <a:lstStyle/>
                    <a:p>
                      <a:r>
                        <a:rPr lang="en-US" altLang="en-IN" sz="1800" b="1" dirty="0">
                          <a:latin typeface="Times New Roman" panose="02020603050405020304" pitchFamily="18" charset="0"/>
                          <a:cs typeface="Times New Roman" panose="02020603050405020304" pitchFamily="18" charset="0"/>
                        </a:rPr>
                        <a:t>2</a:t>
                      </a:r>
                    </a:p>
                  </a:txBody>
                  <a:tcPr/>
                </a:tc>
                <a:tc>
                  <a:txBody>
                    <a:bodyPr/>
                    <a:lstStyle/>
                    <a:p>
                      <a:r>
                        <a:rPr lang="en-IN" sz="1500" b="1" dirty="0">
                          <a:latin typeface="Times New Roman" panose="02020603050405020304" pitchFamily="18" charset="0"/>
                          <a:cs typeface="Times New Roman" panose="02020603050405020304" pitchFamily="18" charset="0"/>
                        </a:rPr>
                        <a:t>IOT based Smart Agriculture Monitoring and Irrigation System</a:t>
                      </a:r>
                    </a:p>
                    <a:p>
                      <a:r>
                        <a:rPr lang="en-IN" sz="1500" b="0" dirty="0">
                          <a:latin typeface="Times New Roman" panose="02020603050405020304" pitchFamily="18" charset="0"/>
                          <a:cs typeface="Times New Roman" panose="02020603050405020304" pitchFamily="18" charset="0"/>
                        </a:rPr>
                        <a:t>Authors:</a:t>
                      </a:r>
                    </a:p>
                    <a:p>
                      <a:r>
                        <a:rPr lang="en-IN" sz="1500" b="0" dirty="0">
                          <a:latin typeface="Times New Roman" panose="02020603050405020304" pitchFamily="18" charset="0"/>
                          <a:cs typeface="Times New Roman" panose="02020603050405020304" pitchFamily="18" charset="0"/>
                        </a:rPr>
                        <a:t>Swaraj C M ,PES College of Engineering ,Mandya, Karnataka, India</a:t>
                      </a:r>
                    </a:p>
                    <a:p>
                      <a:r>
                        <a:rPr lang="en-IN" sz="1500" b="0" dirty="0">
                          <a:latin typeface="Times New Roman" panose="02020603050405020304" pitchFamily="18" charset="0"/>
                          <a:cs typeface="Times New Roman" panose="02020603050405020304" pitchFamily="18" charset="0"/>
                        </a:rPr>
                        <a:t>K M Sowmyashree ,PES College of Engineering ,Mandya, Karnataka, India</a:t>
                      </a:r>
                    </a:p>
                  </a:txBody>
                  <a:tcPr/>
                </a:tc>
                <a:tc>
                  <a:txBody>
                    <a:bodyPr/>
                    <a:lstStyle/>
                    <a:p>
                      <a:r>
                        <a:rPr lang="en-IN" sz="1500" dirty="0">
                          <a:latin typeface="Times New Roman" panose="02020603050405020304" pitchFamily="18" charset="0"/>
                          <a:cs typeface="Times New Roman" panose="02020603050405020304" pitchFamily="18" charset="0"/>
                        </a:rPr>
                        <a:t>International Journal of Engineering Research &amp; Technology (IJERT),2020</a:t>
                      </a:r>
                    </a:p>
                  </a:txBody>
                  <a:tcPr/>
                </a:tc>
                <a:tc>
                  <a:txBody>
                    <a:bodyPr/>
                    <a:lstStyle/>
                    <a:p>
                      <a:pPr marL="285750" indent="-285750">
                        <a:buFont typeface="Arial" panose="020B0604020202020204" pitchFamily="34" charset="0"/>
                        <a:buChar char="•"/>
                      </a:pPr>
                      <a:r>
                        <a:rPr lang="en-IN" sz="1500" dirty="0">
                          <a:latin typeface="Times New Roman" panose="02020603050405020304" pitchFamily="18" charset="0"/>
                          <a:cs typeface="Times New Roman" panose="02020603050405020304" pitchFamily="18" charset="0"/>
                        </a:rPr>
                        <a:t>The paper explores IoT's role in agriculture, utilizing Wireless Sensor Networks for real-time monitoring and automation, enhancing efficiency, and contributing to global warming mitigation and ecological balance.</a:t>
                      </a:r>
                    </a:p>
                  </a:txBody>
                  <a:tcPr/>
                </a:tc>
                <a:tc>
                  <a:txBody>
                    <a:bodyPr/>
                    <a:lstStyle/>
                    <a:p>
                      <a:pPr marL="285750" indent="-285750">
                        <a:buFont typeface="Arial" panose="020B0604020202020204" pitchFamily="34" charset="0"/>
                        <a:buChar char="•"/>
                      </a:pPr>
                      <a:r>
                        <a:rPr lang="en-IN" sz="1500" dirty="0">
                          <a:latin typeface="Times New Roman" panose="02020603050405020304" pitchFamily="18" charset="0"/>
                          <a:cs typeface="Times New Roman" panose="02020603050405020304" pitchFamily="18" charset="0"/>
                        </a:rPr>
                        <a:t>The paper emphasizes the impactful integration of IoT, specifically Wireless Sensor Networks, in agriculture, offering real-time monitoring and automation for climate and soil conditions. </a:t>
                      </a:r>
                    </a:p>
                  </a:txBody>
                  <a:tcPr/>
                </a:tc>
                <a:extLst>
                  <a:ext uri="{0D108BD9-81ED-4DB2-BD59-A6C34878D82A}">
                    <a16:rowId xmlns:a16="http://schemas.microsoft.com/office/drawing/2014/main" val="4129531116"/>
                  </a:ext>
                </a:extLst>
              </a:tr>
            </a:tbl>
          </a:graphicData>
        </a:graphic>
      </p:graphicFrame>
    </p:spTree>
    <p:extLst>
      <p:ext uri="{BB962C8B-B14F-4D97-AF65-F5344CB8AC3E}">
        <p14:creationId xmlns:p14="http://schemas.microsoft.com/office/powerpoint/2010/main" val="41542447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3F3EE2A8-451A-5459-5AD8-15595CE50DB5}"/>
              </a:ext>
            </a:extLst>
          </p:cNvPr>
          <p:cNvGraphicFramePr>
            <a:graphicFrameLocks noGrp="1"/>
          </p:cNvGraphicFramePr>
          <p:nvPr/>
        </p:nvGraphicFramePr>
        <p:xfrm>
          <a:off x="152400" y="127675"/>
          <a:ext cx="11887200" cy="6088299"/>
        </p:xfrm>
        <a:graphic>
          <a:graphicData uri="http://schemas.openxmlformats.org/drawingml/2006/table">
            <a:tbl>
              <a:tblPr firstRow="1" bandRow="1">
                <a:tableStyleId>{073A0DAA-6AF3-43AB-8588-CEC1D06C72B9}</a:tableStyleId>
              </a:tblPr>
              <a:tblGrid>
                <a:gridCol w="716605">
                  <a:extLst>
                    <a:ext uri="{9D8B030D-6E8A-4147-A177-3AD203B41FA5}">
                      <a16:colId xmlns:a16="http://schemas.microsoft.com/office/drawing/2014/main" val="244833422"/>
                    </a:ext>
                  </a:extLst>
                </a:gridCol>
                <a:gridCol w="2943225">
                  <a:extLst>
                    <a:ext uri="{9D8B030D-6E8A-4147-A177-3AD203B41FA5}">
                      <a16:colId xmlns:a16="http://schemas.microsoft.com/office/drawing/2014/main" val="257022663"/>
                    </a:ext>
                  </a:extLst>
                </a:gridCol>
                <a:gridCol w="1688458">
                  <a:extLst>
                    <a:ext uri="{9D8B030D-6E8A-4147-A177-3AD203B41FA5}">
                      <a16:colId xmlns:a16="http://schemas.microsoft.com/office/drawing/2014/main" val="2806317718"/>
                    </a:ext>
                  </a:extLst>
                </a:gridCol>
                <a:gridCol w="3571875">
                  <a:extLst>
                    <a:ext uri="{9D8B030D-6E8A-4147-A177-3AD203B41FA5}">
                      <a16:colId xmlns:a16="http://schemas.microsoft.com/office/drawing/2014/main" val="2330828702"/>
                    </a:ext>
                  </a:extLst>
                </a:gridCol>
                <a:gridCol w="2967037">
                  <a:extLst>
                    <a:ext uri="{9D8B030D-6E8A-4147-A177-3AD203B41FA5}">
                      <a16:colId xmlns:a16="http://schemas.microsoft.com/office/drawing/2014/main" val="3542923853"/>
                    </a:ext>
                  </a:extLst>
                </a:gridCol>
              </a:tblGrid>
              <a:tr h="648525">
                <a:tc>
                  <a:txBody>
                    <a:bodyPr/>
                    <a:lstStyle/>
                    <a:p>
                      <a:r>
                        <a:rPr lang="en-IN" dirty="0">
                          <a:latin typeface="Times New Roman" panose="02020603050405020304" pitchFamily="18" charset="0"/>
                          <a:cs typeface="Times New Roman" panose="02020603050405020304" pitchFamily="18" charset="0"/>
                        </a:rPr>
                        <a:t>S no.</a:t>
                      </a:r>
                    </a:p>
                  </a:txBody>
                  <a:tcPr/>
                </a:tc>
                <a:tc>
                  <a:txBody>
                    <a:bodyPr/>
                    <a:lstStyle/>
                    <a:p>
                      <a:pPr marL="85090">
                        <a:lnSpc>
                          <a:spcPct val="100000"/>
                        </a:lnSpc>
                        <a:spcBef>
                          <a:spcPts val="290"/>
                        </a:spcBef>
                      </a:pPr>
                      <a:r>
                        <a:rPr sz="1500" spc="-5" dirty="0">
                          <a:latin typeface="Times New Roman" panose="02020603050405020304"/>
                          <a:cs typeface="Times New Roman" panose="02020603050405020304"/>
                        </a:rPr>
                        <a:t>Title</a:t>
                      </a:r>
                      <a:r>
                        <a:rPr sz="1500" spc="-45" dirty="0">
                          <a:latin typeface="Times New Roman" panose="02020603050405020304"/>
                          <a:cs typeface="Times New Roman" panose="02020603050405020304"/>
                        </a:rPr>
                        <a:t> </a:t>
                      </a:r>
                      <a:r>
                        <a:rPr sz="1500" spc="-5" dirty="0">
                          <a:latin typeface="Times New Roman" panose="02020603050405020304"/>
                          <a:cs typeface="Times New Roman" panose="02020603050405020304"/>
                        </a:rPr>
                        <a:t>and</a:t>
                      </a:r>
                      <a:r>
                        <a:rPr sz="1500" spc="-30" dirty="0">
                          <a:latin typeface="Times New Roman" panose="02020603050405020304"/>
                          <a:cs typeface="Times New Roman" panose="02020603050405020304"/>
                        </a:rPr>
                        <a:t> </a:t>
                      </a:r>
                      <a:r>
                        <a:rPr sz="1500" dirty="0">
                          <a:latin typeface="Times New Roman" panose="02020603050405020304"/>
                          <a:cs typeface="Times New Roman" panose="02020603050405020304"/>
                        </a:rPr>
                        <a:t>Author</a:t>
                      </a:r>
                    </a:p>
                  </a:txBody>
                  <a:tcPr marL="0" marR="0" marT="36830" marB="0"/>
                </a:tc>
                <a:tc>
                  <a:txBody>
                    <a:bodyPr/>
                    <a:lstStyle/>
                    <a:p>
                      <a:pPr marL="85725">
                        <a:lnSpc>
                          <a:spcPct val="100000"/>
                        </a:lnSpc>
                        <a:spcBef>
                          <a:spcPts val="290"/>
                        </a:spcBef>
                      </a:pPr>
                      <a:r>
                        <a:rPr sz="1500" dirty="0">
                          <a:latin typeface="Times New Roman" panose="02020603050405020304"/>
                          <a:cs typeface="Times New Roman" panose="02020603050405020304"/>
                        </a:rPr>
                        <a:t>Journal</a:t>
                      </a:r>
                      <a:r>
                        <a:rPr sz="1500" spc="-45" dirty="0">
                          <a:latin typeface="Times New Roman" panose="02020603050405020304"/>
                          <a:cs typeface="Times New Roman" panose="02020603050405020304"/>
                        </a:rPr>
                        <a:t> </a:t>
                      </a:r>
                      <a:r>
                        <a:rPr sz="1500" spc="-5" dirty="0">
                          <a:latin typeface="Times New Roman" panose="02020603050405020304"/>
                          <a:cs typeface="Times New Roman" panose="02020603050405020304"/>
                        </a:rPr>
                        <a:t>and</a:t>
                      </a:r>
                      <a:r>
                        <a:rPr sz="1500" spc="-30" dirty="0">
                          <a:latin typeface="Times New Roman" panose="02020603050405020304"/>
                          <a:cs typeface="Times New Roman" panose="02020603050405020304"/>
                        </a:rPr>
                        <a:t> </a:t>
                      </a:r>
                      <a:r>
                        <a:rPr sz="1500" spc="-10" dirty="0">
                          <a:latin typeface="Times New Roman" panose="02020603050405020304"/>
                          <a:cs typeface="Times New Roman" panose="02020603050405020304"/>
                        </a:rPr>
                        <a:t>Year</a:t>
                      </a:r>
                      <a:endParaRPr sz="1500" dirty="0">
                        <a:latin typeface="Times New Roman" panose="02020603050405020304"/>
                        <a:cs typeface="Times New Roman" panose="02020603050405020304"/>
                      </a:endParaRPr>
                    </a:p>
                  </a:txBody>
                  <a:tcPr marL="0" marR="0" marT="36830" marB="0"/>
                </a:tc>
                <a:tc>
                  <a:txBody>
                    <a:bodyPr/>
                    <a:lstStyle/>
                    <a:p>
                      <a:pPr marL="85725">
                        <a:lnSpc>
                          <a:spcPct val="100000"/>
                        </a:lnSpc>
                        <a:spcBef>
                          <a:spcPts val="290"/>
                        </a:spcBef>
                      </a:pPr>
                      <a:r>
                        <a:rPr sz="1500" spc="-5" dirty="0">
                          <a:latin typeface="Times New Roman" panose="02020603050405020304"/>
                          <a:cs typeface="Times New Roman" panose="02020603050405020304"/>
                        </a:rPr>
                        <a:t>Observations</a:t>
                      </a:r>
                      <a:endParaRPr sz="1500" dirty="0">
                        <a:latin typeface="Times New Roman" panose="02020603050405020304"/>
                        <a:cs typeface="Times New Roman" panose="02020603050405020304"/>
                      </a:endParaRPr>
                    </a:p>
                  </a:txBody>
                  <a:tcPr marL="0" marR="0" marT="36830" marB="0"/>
                </a:tc>
                <a:tc>
                  <a:txBody>
                    <a:bodyPr/>
                    <a:lstStyle/>
                    <a:p>
                      <a:pPr marL="85725">
                        <a:lnSpc>
                          <a:spcPct val="100000"/>
                        </a:lnSpc>
                        <a:spcBef>
                          <a:spcPts val="290"/>
                        </a:spcBef>
                      </a:pPr>
                      <a:r>
                        <a:rPr sz="1500" spc="-5" dirty="0">
                          <a:latin typeface="Times New Roman" panose="02020603050405020304"/>
                          <a:cs typeface="Times New Roman" panose="02020603050405020304"/>
                        </a:rPr>
                        <a:t>Take</a:t>
                      </a:r>
                      <a:r>
                        <a:rPr sz="1500" spc="-35" dirty="0">
                          <a:latin typeface="Times New Roman" panose="02020603050405020304"/>
                          <a:cs typeface="Times New Roman" panose="02020603050405020304"/>
                        </a:rPr>
                        <a:t> </a:t>
                      </a:r>
                      <a:r>
                        <a:rPr sz="1500" spc="-10" dirty="0">
                          <a:latin typeface="Times New Roman" panose="02020603050405020304"/>
                          <a:cs typeface="Times New Roman" panose="02020603050405020304"/>
                        </a:rPr>
                        <a:t>Away</a:t>
                      </a:r>
                      <a:r>
                        <a:rPr sz="1500" spc="-5" dirty="0">
                          <a:latin typeface="Times New Roman" panose="02020603050405020304"/>
                          <a:cs typeface="Times New Roman" panose="02020603050405020304"/>
                        </a:rPr>
                        <a:t> </a:t>
                      </a:r>
                      <a:r>
                        <a:rPr sz="1500" dirty="0">
                          <a:latin typeface="Times New Roman" panose="02020603050405020304"/>
                          <a:cs typeface="Times New Roman" panose="02020603050405020304"/>
                        </a:rPr>
                        <a:t>Points</a:t>
                      </a:r>
                    </a:p>
                  </a:txBody>
                  <a:tcPr marL="0" marR="0" marT="36830" marB="0"/>
                </a:tc>
                <a:extLst>
                  <a:ext uri="{0D108BD9-81ED-4DB2-BD59-A6C34878D82A}">
                    <a16:rowId xmlns:a16="http://schemas.microsoft.com/office/drawing/2014/main" val="2595235124"/>
                  </a:ext>
                </a:extLst>
              </a:tr>
              <a:tr h="2280724">
                <a:tc>
                  <a:txBody>
                    <a:bodyPr/>
                    <a:lstStyle/>
                    <a:p>
                      <a:r>
                        <a:rPr lang="en-IN" sz="1500" b="1" dirty="0">
                          <a:latin typeface="Times New Roman" panose="02020603050405020304" pitchFamily="18" charset="0"/>
                          <a:cs typeface="Times New Roman" panose="02020603050405020304" pitchFamily="18" charset="0"/>
                        </a:rPr>
                        <a:t>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500" b="1" kern="1200" dirty="0">
                          <a:solidFill>
                            <a:schemeClr val="dk1"/>
                          </a:solidFill>
                          <a:effectLst/>
                          <a:latin typeface="Times New Roman" panose="02020603050405020304" pitchFamily="18" charset="0"/>
                          <a:ea typeface="+mn-ea"/>
                          <a:cs typeface="Times New Roman" panose="02020603050405020304" pitchFamily="18" charset="0"/>
                        </a:rPr>
                        <a:t>IOT-Based Smart Agriculture Using Cloud Based Storage</a:t>
                      </a:r>
                    </a:p>
                    <a:p>
                      <a:pPr marL="0" marR="0" lvl="0" indent="0" algn="l" defTabSz="914400" rtl="0" eaLnBrk="1" fontAlgn="auto" latinLnBrk="0" hangingPunct="1">
                        <a:lnSpc>
                          <a:spcPct val="100000"/>
                        </a:lnSpc>
                        <a:spcBef>
                          <a:spcPts val="0"/>
                        </a:spcBef>
                        <a:spcAft>
                          <a:spcPts val="0"/>
                        </a:spcAft>
                        <a:buClrTx/>
                        <a:buSzTx/>
                        <a:buFontTx/>
                        <a:buNone/>
                        <a:defRPr/>
                      </a:pPr>
                      <a:endParaRPr lang="en-US" sz="1500" kern="1200" dirty="0">
                        <a:solidFill>
                          <a:schemeClr val="dk1"/>
                        </a:solidFill>
                        <a:effectLst/>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lang="en-US" sz="1500" kern="1200" dirty="0">
                          <a:solidFill>
                            <a:schemeClr val="dk1"/>
                          </a:solidFill>
                          <a:effectLst/>
                          <a:latin typeface="Times New Roman" panose="02020603050405020304" pitchFamily="18" charset="0"/>
                          <a:ea typeface="+mn-ea"/>
                          <a:cs typeface="Times New Roman" panose="02020603050405020304" pitchFamily="18" charset="0"/>
                        </a:rPr>
                        <a:t>Author-</a:t>
                      </a:r>
                    </a:p>
                    <a:p>
                      <a:pPr marL="0" marR="0" lvl="0" indent="0" algn="l" defTabSz="914400" rtl="0" eaLnBrk="1" fontAlgn="auto" latinLnBrk="0" hangingPunct="1">
                        <a:lnSpc>
                          <a:spcPct val="100000"/>
                        </a:lnSpc>
                        <a:spcBef>
                          <a:spcPts val="0"/>
                        </a:spcBef>
                        <a:spcAft>
                          <a:spcPts val="0"/>
                        </a:spcAft>
                        <a:buClrTx/>
                        <a:buSzTx/>
                        <a:buFontTx/>
                        <a:buNone/>
                        <a:defRPr/>
                      </a:pPr>
                      <a:r>
                        <a:rPr lang="en-US" sz="1500" kern="1200" dirty="0">
                          <a:solidFill>
                            <a:schemeClr val="dk1"/>
                          </a:solidFill>
                          <a:effectLst/>
                          <a:latin typeface="Times New Roman" panose="02020603050405020304" pitchFamily="18" charset="0"/>
                          <a:ea typeface="+mn-ea"/>
                          <a:cs typeface="Times New Roman" panose="02020603050405020304" pitchFamily="18" charset="0"/>
                        </a:rPr>
                        <a:t>Rakesh Mali , Shailesh </a:t>
                      </a:r>
                      <a:r>
                        <a:rPr lang="en-US" sz="1500" kern="1200" dirty="0" err="1">
                          <a:solidFill>
                            <a:schemeClr val="dk1"/>
                          </a:solidFill>
                          <a:effectLst/>
                          <a:latin typeface="Times New Roman" panose="02020603050405020304" pitchFamily="18" charset="0"/>
                          <a:ea typeface="+mn-ea"/>
                          <a:cs typeface="Times New Roman" panose="02020603050405020304" pitchFamily="18" charset="0"/>
                        </a:rPr>
                        <a:t>Bendali</a:t>
                      </a:r>
                      <a:endParaRPr lang="en-US" sz="1500" kern="1200" dirty="0">
                        <a:solidFill>
                          <a:schemeClr val="dk1"/>
                        </a:solidFill>
                        <a:effectLst/>
                        <a:latin typeface="Times New Roman" panose="02020603050405020304" pitchFamily="18" charset="0"/>
                        <a:ea typeface="+mn-ea"/>
                        <a:cs typeface="Times New Roman" panose="02020603050405020304" pitchFamily="18" charset="0"/>
                      </a:endParaRPr>
                    </a:p>
                  </a:txBody>
                  <a:tcPr/>
                </a:tc>
                <a:tc>
                  <a:txBody>
                    <a:bodyPr/>
                    <a:lstStyle/>
                    <a:p>
                      <a:r>
                        <a:rPr lang="en-IN" sz="1500" dirty="0">
                          <a:latin typeface="Times New Roman" panose="02020603050405020304" pitchFamily="18" charset="0"/>
                          <a:cs typeface="Times New Roman" panose="02020603050405020304" pitchFamily="18" charset="0"/>
                        </a:rPr>
                        <a:t>International research journal of Modernization in Engineering Technology and Science November(2022)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500" kern="1200" dirty="0">
                          <a:solidFill>
                            <a:schemeClr val="dk1"/>
                          </a:solidFill>
                          <a:effectLst/>
                          <a:latin typeface="Times New Roman" panose="02020603050405020304" pitchFamily="18" charset="0"/>
                          <a:ea typeface="+mn-ea"/>
                          <a:cs typeface="Times New Roman" panose="02020603050405020304" pitchFamily="18" charset="0"/>
                        </a:rPr>
                        <a:t>The paper concludes by highlighting the potential of SA to revolutionize agriculture by promoting efficient water usage, reducing reliance on fossil fuels and increasing agriculture productivity. The proposed SA system, with its open resource implementation, cloud based data management, fuzzy logic control and  renewable energy integration, provides viable source to sustainable agriculture.</a:t>
                      </a:r>
                    </a:p>
                  </a:txBody>
                  <a:tcPr/>
                </a:tc>
                <a:tc>
                  <a:txBody>
                    <a:bodyPr/>
                    <a:lstStyle/>
                    <a:p>
                      <a:r>
                        <a:rPr lang="en-US" sz="1500" dirty="0">
                          <a:latin typeface="Times New Roman" panose="02020603050405020304" pitchFamily="18" charset="0"/>
                          <a:cs typeface="Times New Roman" panose="02020603050405020304" pitchFamily="18" charset="0"/>
                        </a:rPr>
                        <a:t>The use of fuzzy logic control provides flexibility and adaptability in irrigation scheduling, accounting for variations in soil conditions and weather patterns.</a:t>
                      </a:r>
                    </a:p>
                  </a:txBody>
                  <a:tcPr/>
                </a:tc>
                <a:extLst>
                  <a:ext uri="{0D108BD9-81ED-4DB2-BD59-A6C34878D82A}">
                    <a16:rowId xmlns:a16="http://schemas.microsoft.com/office/drawing/2014/main" val="2527525975"/>
                  </a:ext>
                </a:extLst>
              </a:tr>
              <a:tr h="3062334">
                <a:tc>
                  <a:txBody>
                    <a:bodyPr/>
                    <a:lstStyle/>
                    <a:p>
                      <a:r>
                        <a:rPr lang="en-US" altLang="en-IN" sz="1500" b="1" dirty="0">
                          <a:latin typeface="Times New Roman" panose="02020603050405020304" pitchFamily="18" charset="0"/>
                          <a:cs typeface="Times New Roman" panose="02020603050405020304" pitchFamily="18" charset="0"/>
                        </a:rPr>
                        <a:t>4.</a:t>
                      </a:r>
                    </a:p>
                  </a:txBody>
                  <a:tcPr/>
                </a:tc>
                <a:tc>
                  <a:txBody>
                    <a:bodyPr/>
                    <a:lstStyle/>
                    <a:p>
                      <a:r>
                        <a:rPr lang="en-IN" sz="1500" b="1" dirty="0">
                          <a:latin typeface="Times New Roman" panose="02020603050405020304" pitchFamily="18" charset="0"/>
                          <a:cs typeface="Times New Roman" panose="02020603050405020304" pitchFamily="18" charset="0"/>
                        </a:rPr>
                        <a:t>Solar energy powered smart farm irrigation system.</a:t>
                      </a:r>
                    </a:p>
                    <a:p>
                      <a:endParaRPr lang="en-IN" sz="1500" b="1" dirty="0">
                        <a:latin typeface="Times New Roman" panose="02020603050405020304" pitchFamily="18" charset="0"/>
                        <a:cs typeface="Times New Roman" panose="02020603050405020304" pitchFamily="18" charset="0"/>
                      </a:endParaRPr>
                    </a:p>
                    <a:p>
                      <a:r>
                        <a:rPr lang="en-IN" sz="1500" dirty="0">
                          <a:latin typeface="Times New Roman" panose="02020603050405020304" pitchFamily="18" charset="0"/>
                          <a:cs typeface="Times New Roman" panose="02020603050405020304" pitchFamily="18" charset="0"/>
                        </a:rPr>
                        <a:t>Authors: Ahmad Al Nabulsi, Shayok </a:t>
                      </a:r>
                      <a:r>
                        <a:rPr lang="en-IN" sz="1500" dirty="0" err="1">
                          <a:latin typeface="Times New Roman" panose="02020603050405020304" pitchFamily="18" charset="0"/>
                          <a:cs typeface="Times New Roman" panose="02020603050405020304" pitchFamily="18" charset="0"/>
                        </a:rPr>
                        <a:t>Mukopadhayay</a:t>
                      </a:r>
                      <a:r>
                        <a:rPr lang="en-IN" sz="1500" dirty="0">
                          <a:latin typeface="Times New Roman" panose="02020603050405020304" pitchFamily="18" charset="0"/>
                          <a:cs typeface="Times New Roman" panose="02020603050405020304" pitchFamily="18" charset="0"/>
                        </a:rPr>
                        <a:t>, Muhammad Shihab Awal.</a:t>
                      </a:r>
                    </a:p>
                  </a:txBody>
                  <a:tcPr/>
                </a:tc>
                <a:tc>
                  <a:txBody>
                    <a:bodyPr/>
                    <a:lstStyle/>
                    <a:p>
                      <a:r>
                        <a:rPr lang="en-IN" sz="1500" dirty="0">
                          <a:latin typeface="Times New Roman" panose="02020603050405020304" pitchFamily="18" charset="0"/>
                          <a:cs typeface="Times New Roman" panose="02020603050405020304" pitchFamily="18" charset="0"/>
                        </a:rPr>
                        <a:t>Journal of Electronic science and technology- 2021</a:t>
                      </a:r>
                    </a:p>
                  </a:txBody>
                  <a:tcPr/>
                </a:tc>
                <a:tc>
                  <a:txBody>
                    <a:bodyPr/>
                    <a:lstStyle/>
                    <a:p>
                      <a:pPr lvl="0"/>
                      <a:r>
                        <a:rPr lang="en-US" sz="1500" kern="1200" dirty="0">
                          <a:solidFill>
                            <a:schemeClr val="dk1"/>
                          </a:solidFill>
                          <a:effectLst/>
                          <a:latin typeface="Times New Roman" panose="02020603050405020304" pitchFamily="18" charset="0"/>
                          <a:ea typeface="+mn-ea"/>
                          <a:cs typeface="Times New Roman" panose="02020603050405020304" pitchFamily="18" charset="0"/>
                        </a:rPr>
                        <a:t>This paper proposes an IoT-based solar energy system for smart irrigation to address water scarcity and power shortage challenges in agricultural regions. The system aims to automate and optimize irrigation while minimizing water and energy consumption.</a:t>
                      </a:r>
                      <a:endParaRPr lang="en-IN" sz="1500" kern="1200" dirty="0">
                        <a:solidFill>
                          <a:schemeClr val="dk1"/>
                        </a:solidFill>
                        <a:effectLst/>
                        <a:latin typeface="Times New Roman" panose="02020603050405020304" pitchFamily="18" charset="0"/>
                        <a:ea typeface="+mn-ea"/>
                        <a:cs typeface="Times New Roman" panose="02020603050405020304" pitchFamily="18" charset="0"/>
                      </a:endParaRPr>
                    </a:p>
                    <a:p>
                      <a:pPr lvl="0"/>
                      <a:r>
                        <a:rPr lang="en-US" sz="1500" kern="1200" dirty="0">
                          <a:solidFill>
                            <a:schemeClr val="dk1"/>
                          </a:solidFill>
                          <a:effectLst/>
                          <a:latin typeface="Times New Roman" panose="02020603050405020304" pitchFamily="18" charset="0"/>
                          <a:ea typeface="+mn-ea"/>
                          <a:cs typeface="Times New Roman" panose="02020603050405020304" pitchFamily="18" charset="0"/>
                        </a:rPr>
                        <a:t> </a:t>
                      </a:r>
                      <a:endParaRPr lang="en-IN" sz="1500" kern="1200" dirty="0">
                        <a:solidFill>
                          <a:schemeClr val="dk1"/>
                        </a:solidFill>
                        <a:effectLst/>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endParaRPr lang="en-IN" sz="1500" kern="1200" dirty="0">
                        <a:solidFill>
                          <a:schemeClr val="dk1"/>
                        </a:solidFill>
                        <a:effectLst/>
                        <a:latin typeface="Times New Roman" panose="02020603050405020304" pitchFamily="18" charset="0"/>
                        <a:ea typeface="+mn-ea"/>
                        <a:cs typeface="Times New Roman" panose="02020603050405020304" pitchFamily="18" charset="0"/>
                      </a:endParaRPr>
                    </a:p>
                  </a:txBody>
                  <a:tcPr/>
                </a:tc>
                <a:tc>
                  <a:txBody>
                    <a:bodyPr/>
                    <a:lstStyle/>
                    <a:p>
                      <a:pPr lvl="0"/>
                      <a:r>
                        <a:rPr lang="en-US" sz="1500" kern="1200" dirty="0">
                          <a:solidFill>
                            <a:schemeClr val="dk1"/>
                          </a:solidFill>
                          <a:effectLst/>
                          <a:latin typeface="Times New Roman" panose="02020603050405020304" pitchFamily="18" charset="0"/>
                          <a:ea typeface="+mn-ea"/>
                          <a:cs typeface="Times New Roman" panose="02020603050405020304" pitchFamily="18" charset="0"/>
                        </a:rPr>
                        <a:t>The key takeaway point is the proposed IoT-based solar energy irrigation system addresses water scarcity and power shortage issues in agriculture.</a:t>
                      </a:r>
                      <a:endParaRPr lang="en-IN" sz="1500" kern="1200" dirty="0">
                        <a:solidFill>
                          <a:schemeClr val="dk1"/>
                        </a:solidFill>
                        <a:effectLst/>
                        <a:latin typeface="Times New Roman" panose="02020603050405020304" pitchFamily="18" charset="0"/>
                        <a:ea typeface="+mn-ea"/>
                        <a:cs typeface="Times New Roman" panose="02020603050405020304" pitchFamily="18" charset="0"/>
                      </a:endParaRPr>
                    </a:p>
                    <a:p>
                      <a:pPr lvl="0"/>
                      <a:r>
                        <a:rPr lang="en-US" sz="1500" kern="1200" dirty="0">
                          <a:solidFill>
                            <a:schemeClr val="dk1"/>
                          </a:solidFill>
                          <a:effectLst/>
                          <a:latin typeface="Times New Roman" panose="02020603050405020304" pitchFamily="18" charset="0"/>
                          <a:ea typeface="+mn-ea"/>
                          <a:cs typeface="Times New Roman" panose="02020603050405020304" pitchFamily="18" charset="0"/>
                        </a:rPr>
                        <a:t>The system integrates sensor data, fuzzy logic control, and remote monitoring to optimize irrigation and resource usage.</a:t>
                      </a:r>
                      <a:endParaRPr lang="en-IN" sz="1500" kern="1200" dirty="0">
                        <a:solidFill>
                          <a:schemeClr val="dk1"/>
                        </a:solidFill>
                        <a:effectLst/>
                        <a:latin typeface="Times New Roman" panose="02020603050405020304" pitchFamily="18" charset="0"/>
                        <a:ea typeface="+mn-ea"/>
                        <a:cs typeface="Times New Roman" panose="02020603050405020304" pitchFamily="18" charset="0"/>
                      </a:endParaRPr>
                    </a:p>
                    <a:p>
                      <a:pPr lvl="0"/>
                      <a:endParaRPr lang="en-IN" sz="1500" kern="1200" dirty="0">
                        <a:solidFill>
                          <a:schemeClr val="dk1"/>
                        </a:solidFill>
                        <a:effectLst/>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1049603983"/>
                  </a:ext>
                </a:extLst>
              </a:tr>
            </a:tbl>
          </a:graphicData>
        </a:graphic>
      </p:graphicFrame>
    </p:spTree>
    <p:extLst>
      <p:ext uri="{BB962C8B-B14F-4D97-AF65-F5344CB8AC3E}">
        <p14:creationId xmlns:p14="http://schemas.microsoft.com/office/powerpoint/2010/main" val="38224352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3FC71E1F-F213-59B8-5F60-713F66D28C5C}"/>
              </a:ext>
            </a:extLst>
          </p:cNvPr>
          <p:cNvGraphicFramePr>
            <a:graphicFrameLocks noGrp="1"/>
          </p:cNvGraphicFramePr>
          <p:nvPr/>
        </p:nvGraphicFramePr>
        <p:xfrm>
          <a:off x="220689" y="131763"/>
          <a:ext cx="11750622" cy="6249438"/>
        </p:xfrm>
        <a:graphic>
          <a:graphicData uri="http://schemas.openxmlformats.org/drawingml/2006/table">
            <a:tbl>
              <a:tblPr firstRow="1" bandRow="1">
                <a:tableStyleId>{073A0DAA-6AF3-43AB-8588-CEC1D06C72B9}</a:tableStyleId>
              </a:tblPr>
              <a:tblGrid>
                <a:gridCol w="633730">
                  <a:extLst>
                    <a:ext uri="{9D8B030D-6E8A-4147-A177-3AD203B41FA5}">
                      <a16:colId xmlns:a16="http://schemas.microsoft.com/office/drawing/2014/main" val="1068127552"/>
                    </a:ext>
                  </a:extLst>
                </a:gridCol>
                <a:gridCol w="2838653">
                  <a:extLst>
                    <a:ext uri="{9D8B030D-6E8A-4147-A177-3AD203B41FA5}">
                      <a16:colId xmlns:a16="http://schemas.microsoft.com/office/drawing/2014/main" val="2063494741"/>
                    </a:ext>
                  </a:extLst>
                </a:gridCol>
                <a:gridCol w="2153461">
                  <a:extLst>
                    <a:ext uri="{9D8B030D-6E8A-4147-A177-3AD203B41FA5}">
                      <a16:colId xmlns:a16="http://schemas.microsoft.com/office/drawing/2014/main" val="4090777360"/>
                    </a:ext>
                  </a:extLst>
                </a:gridCol>
                <a:gridCol w="3758768">
                  <a:extLst>
                    <a:ext uri="{9D8B030D-6E8A-4147-A177-3AD203B41FA5}">
                      <a16:colId xmlns:a16="http://schemas.microsoft.com/office/drawing/2014/main" val="3055819560"/>
                    </a:ext>
                  </a:extLst>
                </a:gridCol>
                <a:gridCol w="2366010">
                  <a:extLst>
                    <a:ext uri="{9D8B030D-6E8A-4147-A177-3AD203B41FA5}">
                      <a16:colId xmlns:a16="http://schemas.microsoft.com/office/drawing/2014/main" val="3250105470"/>
                    </a:ext>
                  </a:extLst>
                </a:gridCol>
              </a:tblGrid>
              <a:tr h="756023">
                <a:tc>
                  <a:txBody>
                    <a:bodyPr/>
                    <a:lstStyle/>
                    <a:p>
                      <a:r>
                        <a:rPr lang="en-IN" sz="1500" dirty="0">
                          <a:latin typeface="Times New Roman" panose="02020603050405020304" pitchFamily="18" charset="0"/>
                          <a:cs typeface="Times New Roman" panose="02020603050405020304" pitchFamily="18" charset="0"/>
                        </a:rPr>
                        <a:t>S no.</a:t>
                      </a:r>
                    </a:p>
                  </a:txBody>
                  <a:tcPr/>
                </a:tc>
                <a:tc>
                  <a:txBody>
                    <a:bodyPr/>
                    <a:lstStyle/>
                    <a:p>
                      <a:pPr marL="85090">
                        <a:lnSpc>
                          <a:spcPct val="100000"/>
                        </a:lnSpc>
                        <a:spcBef>
                          <a:spcPts val="290"/>
                        </a:spcBef>
                      </a:pPr>
                      <a:r>
                        <a:rPr sz="1500" spc="-5" dirty="0">
                          <a:latin typeface="Times New Roman" panose="02020603050405020304" pitchFamily="18" charset="0"/>
                          <a:cs typeface="Times New Roman" panose="02020603050405020304" pitchFamily="18" charset="0"/>
                        </a:rPr>
                        <a:t>Title</a:t>
                      </a:r>
                      <a:r>
                        <a:rPr sz="1500" spc="-45" dirty="0">
                          <a:latin typeface="Times New Roman" panose="02020603050405020304" pitchFamily="18" charset="0"/>
                          <a:cs typeface="Times New Roman" panose="02020603050405020304" pitchFamily="18" charset="0"/>
                        </a:rPr>
                        <a:t> </a:t>
                      </a:r>
                      <a:r>
                        <a:rPr sz="1500" spc="-5" dirty="0">
                          <a:latin typeface="Times New Roman" panose="02020603050405020304" pitchFamily="18" charset="0"/>
                          <a:cs typeface="Times New Roman" panose="02020603050405020304" pitchFamily="18" charset="0"/>
                        </a:rPr>
                        <a:t>and</a:t>
                      </a:r>
                      <a:r>
                        <a:rPr sz="1500" spc="-30" dirty="0">
                          <a:latin typeface="Times New Roman" panose="02020603050405020304" pitchFamily="18" charset="0"/>
                          <a:cs typeface="Times New Roman" panose="02020603050405020304" pitchFamily="18" charset="0"/>
                        </a:rPr>
                        <a:t> </a:t>
                      </a:r>
                      <a:r>
                        <a:rPr sz="1500" dirty="0">
                          <a:latin typeface="Times New Roman" panose="02020603050405020304" pitchFamily="18" charset="0"/>
                          <a:cs typeface="Times New Roman" panose="02020603050405020304" pitchFamily="18" charset="0"/>
                        </a:rPr>
                        <a:t>Author</a:t>
                      </a:r>
                    </a:p>
                  </a:txBody>
                  <a:tcPr marL="0" marR="0" marT="36830" marB="0"/>
                </a:tc>
                <a:tc>
                  <a:txBody>
                    <a:bodyPr/>
                    <a:lstStyle/>
                    <a:p>
                      <a:pPr marL="85725">
                        <a:lnSpc>
                          <a:spcPct val="100000"/>
                        </a:lnSpc>
                        <a:spcBef>
                          <a:spcPts val="290"/>
                        </a:spcBef>
                      </a:pPr>
                      <a:r>
                        <a:rPr sz="1500" dirty="0">
                          <a:latin typeface="Times New Roman" panose="02020603050405020304" pitchFamily="18" charset="0"/>
                          <a:cs typeface="Times New Roman" panose="02020603050405020304" pitchFamily="18" charset="0"/>
                        </a:rPr>
                        <a:t>Journal</a:t>
                      </a:r>
                      <a:r>
                        <a:rPr sz="1500" spc="-45" dirty="0">
                          <a:latin typeface="Times New Roman" panose="02020603050405020304" pitchFamily="18" charset="0"/>
                          <a:cs typeface="Times New Roman" panose="02020603050405020304" pitchFamily="18" charset="0"/>
                        </a:rPr>
                        <a:t> </a:t>
                      </a:r>
                      <a:r>
                        <a:rPr sz="1500" spc="-5" dirty="0">
                          <a:latin typeface="Times New Roman" panose="02020603050405020304" pitchFamily="18" charset="0"/>
                          <a:cs typeface="Times New Roman" panose="02020603050405020304" pitchFamily="18" charset="0"/>
                        </a:rPr>
                        <a:t>and</a:t>
                      </a:r>
                      <a:r>
                        <a:rPr sz="1500" spc="-30" dirty="0">
                          <a:latin typeface="Times New Roman" panose="02020603050405020304" pitchFamily="18" charset="0"/>
                          <a:cs typeface="Times New Roman" panose="02020603050405020304" pitchFamily="18" charset="0"/>
                        </a:rPr>
                        <a:t> </a:t>
                      </a:r>
                      <a:r>
                        <a:rPr sz="1500" spc="-10" dirty="0">
                          <a:latin typeface="Times New Roman" panose="02020603050405020304" pitchFamily="18" charset="0"/>
                          <a:cs typeface="Times New Roman" panose="02020603050405020304" pitchFamily="18" charset="0"/>
                        </a:rPr>
                        <a:t>Year</a:t>
                      </a:r>
                      <a:endParaRPr sz="1500" dirty="0">
                        <a:latin typeface="Times New Roman" panose="02020603050405020304" pitchFamily="18" charset="0"/>
                        <a:cs typeface="Times New Roman" panose="02020603050405020304" pitchFamily="18" charset="0"/>
                      </a:endParaRPr>
                    </a:p>
                  </a:txBody>
                  <a:tcPr marL="0" marR="0" marT="36830" marB="0"/>
                </a:tc>
                <a:tc>
                  <a:txBody>
                    <a:bodyPr/>
                    <a:lstStyle/>
                    <a:p>
                      <a:pPr marL="85725">
                        <a:lnSpc>
                          <a:spcPct val="100000"/>
                        </a:lnSpc>
                        <a:spcBef>
                          <a:spcPts val="290"/>
                        </a:spcBef>
                      </a:pPr>
                      <a:r>
                        <a:rPr sz="1500" spc="-5" dirty="0">
                          <a:latin typeface="Times New Roman" panose="02020603050405020304" pitchFamily="18" charset="0"/>
                          <a:cs typeface="Times New Roman" panose="02020603050405020304" pitchFamily="18" charset="0"/>
                        </a:rPr>
                        <a:t>Observations</a:t>
                      </a:r>
                      <a:endParaRPr sz="1500" dirty="0">
                        <a:latin typeface="Times New Roman" panose="02020603050405020304" pitchFamily="18" charset="0"/>
                        <a:cs typeface="Times New Roman" panose="02020603050405020304" pitchFamily="18" charset="0"/>
                      </a:endParaRPr>
                    </a:p>
                  </a:txBody>
                  <a:tcPr marL="0" marR="0" marT="36830" marB="0"/>
                </a:tc>
                <a:tc>
                  <a:txBody>
                    <a:bodyPr/>
                    <a:lstStyle/>
                    <a:p>
                      <a:pPr marL="85725">
                        <a:lnSpc>
                          <a:spcPct val="100000"/>
                        </a:lnSpc>
                        <a:spcBef>
                          <a:spcPts val="290"/>
                        </a:spcBef>
                      </a:pPr>
                      <a:r>
                        <a:rPr sz="1500" spc="-5" dirty="0">
                          <a:latin typeface="Times New Roman" panose="02020603050405020304" pitchFamily="18" charset="0"/>
                          <a:cs typeface="Times New Roman" panose="02020603050405020304" pitchFamily="18" charset="0"/>
                        </a:rPr>
                        <a:t>Take</a:t>
                      </a:r>
                      <a:r>
                        <a:rPr sz="1500" spc="-35" dirty="0">
                          <a:latin typeface="Times New Roman" panose="02020603050405020304" pitchFamily="18" charset="0"/>
                          <a:cs typeface="Times New Roman" panose="02020603050405020304" pitchFamily="18" charset="0"/>
                        </a:rPr>
                        <a:t> </a:t>
                      </a:r>
                      <a:r>
                        <a:rPr sz="1500" spc="-10" dirty="0">
                          <a:latin typeface="Times New Roman" panose="02020603050405020304" pitchFamily="18" charset="0"/>
                          <a:cs typeface="Times New Roman" panose="02020603050405020304" pitchFamily="18" charset="0"/>
                        </a:rPr>
                        <a:t>Away</a:t>
                      </a:r>
                      <a:r>
                        <a:rPr sz="1500" spc="-5" dirty="0">
                          <a:latin typeface="Times New Roman" panose="02020603050405020304" pitchFamily="18" charset="0"/>
                          <a:cs typeface="Times New Roman" panose="02020603050405020304" pitchFamily="18" charset="0"/>
                        </a:rPr>
                        <a:t> </a:t>
                      </a:r>
                      <a:r>
                        <a:rPr sz="1500" dirty="0">
                          <a:latin typeface="Times New Roman" panose="02020603050405020304" pitchFamily="18" charset="0"/>
                          <a:cs typeface="Times New Roman" panose="02020603050405020304" pitchFamily="18" charset="0"/>
                        </a:rPr>
                        <a:t>Points</a:t>
                      </a:r>
                    </a:p>
                  </a:txBody>
                  <a:tcPr marL="0" marR="0" marT="36830" marB="0"/>
                </a:tc>
                <a:extLst>
                  <a:ext uri="{0D108BD9-81ED-4DB2-BD59-A6C34878D82A}">
                    <a16:rowId xmlns:a16="http://schemas.microsoft.com/office/drawing/2014/main" val="4244957350"/>
                  </a:ext>
                </a:extLst>
              </a:tr>
              <a:tr h="2700035">
                <a:tc>
                  <a:txBody>
                    <a:bodyPr/>
                    <a:lstStyle/>
                    <a:p>
                      <a:r>
                        <a:rPr lang="en-IN" sz="1500" dirty="0">
                          <a:latin typeface="Times New Roman" panose="02020603050405020304" pitchFamily="18" charset="0"/>
                          <a:cs typeface="Times New Roman" panose="02020603050405020304" pitchFamily="18" charset="0"/>
                        </a:rPr>
                        <a:t>5.</a:t>
                      </a:r>
                    </a:p>
                  </a:txBody>
                  <a:tcPr/>
                </a:tc>
                <a:tc>
                  <a:txBody>
                    <a:bodyPr/>
                    <a:lstStyle/>
                    <a:p>
                      <a:r>
                        <a:rPr lang="en-US" sz="1500" b="1" u="none" kern="1200" dirty="0">
                          <a:solidFill>
                            <a:schemeClr val="dk1"/>
                          </a:solidFill>
                          <a:effectLst/>
                          <a:latin typeface="Times New Roman" panose="02020603050405020304" pitchFamily="18" charset="0"/>
                          <a:ea typeface="+mn-ea"/>
                          <a:cs typeface="Times New Roman" panose="02020603050405020304" pitchFamily="18" charset="0"/>
                        </a:rPr>
                        <a:t>Internet of things in smart agriculture applications and open challenges.</a:t>
                      </a:r>
                    </a:p>
                    <a:p>
                      <a:r>
                        <a:rPr lang="en-US" sz="1500" u="none" kern="1200" dirty="0">
                          <a:solidFill>
                            <a:schemeClr val="dk1"/>
                          </a:solidFill>
                          <a:effectLst/>
                          <a:latin typeface="Times New Roman" panose="02020603050405020304" pitchFamily="18" charset="0"/>
                          <a:ea typeface="+mn-ea"/>
                          <a:cs typeface="Times New Roman" panose="02020603050405020304" pitchFamily="18" charset="0"/>
                        </a:rPr>
                        <a:t>Authors: </a:t>
                      </a:r>
                      <a:r>
                        <a:rPr lang="en-US" sz="1500" b="0" kern="1200" dirty="0">
                          <a:solidFill>
                            <a:schemeClr val="dk1"/>
                          </a:solidFill>
                          <a:effectLst/>
                          <a:latin typeface="Times New Roman" panose="02020603050405020304" pitchFamily="18" charset="0"/>
                          <a:ea typeface="+mn-ea"/>
                          <a:cs typeface="Times New Roman" panose="02020603050405020304" pitchFamily="18" charset="0"/>
                        </a:rPr>
                        <a:t>Vivek Bhatnagar, </a:t>
                      </a:r>
                      <a:r>
                        <a:rPr lang="en-US" sz="1500" b="0" kern="1200" dirty="0" err="1">
                          <a:solidFill>
                            <a:schemeClr val="dk1"/>
                          </a:solidFill>
                          <a:effectLst/>
                          <a:latin typeface="Times New Roman" panose="02020603050405020304" pitchFamily="18" charset="0"/>
                          <a:ea typeface="+mn-ea"/>
                          <a:cs typeface="Times New Roman" panose="02020603050405020304" pitchFamily="18" charset="0"/>
                        </a:rPr>
                        <a:t>Gulbir</a:t>
                      </a:r>
                      <a:r>
                        <a:rPr lang="en-US" sz="1500" b="0" kern="1200" dirty="0">
                          <a:solidFill>
                            <a:schemeClr val="dk1"/>
                          </a:solidFill>
                          <a:effectLst/>
                          <a:latin typeface="Times New Roman" panose="02020603050405020304" pitchFamily="18" charset="0"/>
                          <a:ea typeface="+mn-ea"/>
                          <a:cs typeface="Times New Roman" panose="02020603050405020304" pitchFamily="18" charset="0"/>
                        </a:rPr>
                        <a:t> </a:t>
                      </a:r>
                      <a:r>
                        <a:rPr lang="en-US" sz="1500" b="0" kern="1200" dirty="0" err="1">
                          <a:solidFill>
                            <a:schemeClr val="dk1"/>
                          </a:solidFill>
                          <a:effectLst/>
                          <a:latin typeface="Times New Roman" panose="02020603050405020304" pitchFamily="18" charset="0"/>
                          <a:ea typeface="+mn-ea"/>
                          <a:cs typeface="Times New Roman" panose="02020603050405020304" pitchFamily="18" charset="0"/>
                        </a:rPr>
                        <a:t>singh</a:t>
                      </a:r>
                      <a:r>
                        <a:rPr lang="en-US" sz="1500" b="0" kern="1200" dirty="0">
                          <a:solidFill>
                            <a:schemeClr val="dk1"/>
                          </a:solidFill>
                          <a:effectLst/>
                          <a:latin typeface="Times New Roman" panose="02020603050405020304" pitchFamily="18" charset="0"/>
                          <a:ea typeface="+mn-ea"/>
                          <a:cs typeface="Times New Roman" panose="02020603050405020304" pitchFamily="18" charset="0"/>
                        </a:rPr>
                        <a:t>, Gautam </a:t>
                      </a:r>
                      <a:r>
                        <a:rPr lang="en-US" sz="1500" b="0" kern="1200" dirty="0" err="1">
                          <a:solidFill>
                            <a:schemeClr val="dk1"/>
                          </a:solidFill>
                          <a:effectLst/>
                          <a:latin typeface="Times New Roman" panose="02020603050405020304" pitchFamily="18" charset="0"/>
                          <a:ea typeface="+mn-ea"/>
                          <a:cs typeface="Times New Roman" panose="02020603050405020304" pitchFamily="18" charset="0"/>
                        </a:rPr>
                        <a:t>kumar</a:t>
                      </a:r>
                      <a:r>
                        <a:rPr lang="en-US" sz="1500" b="0" kern="1200" dirty="0">
                          <a:solidFill>
                            <a:schemeClr val="dk1"/>
                          </a:solidFill>
                          <a:effectLst/>
                          <a:latin typeface="Times New Roman" panose="02020603050405020304" pitchFamily="18" charset="0"/>
                          <a:ea typeface="+mn-ea"/>
                          <a:cs typeface="Times New Roman" panose="02020603050405020304" pitchFamily="18" charset="0"/>
                        </a:rPr>
                        <a:t>, Rajeev Gupta.</a:t>
                      </a:r>
                      <a:endParaRPr lang="en-IN" sz="1500" b="0" kern="1200" dirty="0">
                        <a:solidFill>
                          <a:schemeClr val="dk1"/>
                        </a:solidFill>
                        <a:effectLst/>
                        <a:latin typeface="Times New Roman" panose="02020603050405020304" pitchFamily="18" charset="0"/>
                        <a:ea typeface="+mn-ea"/>
                        <a:cs typeface="Times New Roman" panose="02020603050405020304" pitchFamily="18" charset="0"/>
                      </a:endParaRPr>
                    </a:p>
                    <a:p>
                      <a:r>
                        <a:rPr lang="en-US" sz="1500" b="1" kern="1200" dirty="0">
                          <a:solidFill>
                            <a:schemeClr val="dk1"/>
                          </a:solidFill>
                          <a:effectLst/>
                          <a:latin typeface="Times New Roman" panose="02020603050405020304" pitchFamily="18" charset="0"/>
                          <a:ea typeface="+mn-ea"/>
                          <a:cs typeface="Times New Roman" panose="02020603050405020304" pitchFamily="18" charset="0"/>
                        </a:rPr>
                        <a:t> </a:t>
                      </a:r>
                      <a:endParaRPr lang="en-IN" sz="1500" kern="1200" dirty="0">
                        <a:solidFill>
                          <a:schemeClr val="dk1"/>
                        </a:solidFill>
                        <a:effectLst/>
                        <a:latin typeface="Times New Roman" panose="02020603050405020304" pitchFamily="18" charset="0"/>
                        <a:ea typeface="+mn-ea"/>
                        <a:cs typeface="Times New Roman" panose="02020603050405020304" pitchFamily="18" charset="0"/>
                      </a:endParaRPr>
                    </a:p>
                  </a:txBody>
                  <a:tcPr/>
                </a:tc>
                <a:tc>
                  <a:txBody>
                    <a:bodyPr/>
                    <a:lstStyle/>
                    <a:p>
                      <a:r>
                        <a:rPr lang="en-IN" sz="1500" dirty="0">
                          <a:latin typeface="Times New Roman" panose="02020603050405020304" pitchFamily="18" charset="0"/>
                          <a:cs typeface="Times New Roman" panose="02020603050405020304" pitchFamily="18" charset="0"/>
                        </a:rPr>
                        <a:t>International journal of students Research in technology and management- January 2020</a:t>
                      </a:r>
                    </a:p>
                  </a:txBody>
                  <a:tcPr/>
                </a:tc>
                <a:tc>
                  <a:txBody>
                    <a:bodyPr/>
                    <a:lstStyle/>
                    <a:p>
                      <a:r>
                        <a:rPr lang="en-US" sz="1500" kern="1200">
                          <a:solidFill>
                            <a:schemeClr val="dk1"/>
                          </a:solidFill>
                          <a:effectLst/>
                          <a:latin typeface="Times New Roman" panose="02020603050405020304" pitchFamily="18" charset="0"/>
                          <a:ea typeface="+mn-ea"/>
                          <a:cs typeface="Times New Roman" panose="02020603050405020304" pitchFamily="18" charset="0"/>
                        </a:rPr>
                        <a:t> </a:t>
                      </a:r>
                      <a:r>
                        <a:rPr lang="en-US" sz="1500" kern="1200" dirty="0">
                          <a:solidFill>
                            <a:schemeClr val="dk1"/>
                          </a:solidFill>
                          <a:effectLst/>
                          <a:latin typeface="Times New Roman" panose="02020603050405020304" pitchFamily="18" charset="0"/>
                          <a:ea typeface="+mn-ea"/>
                          <a:cs typeface="Times New Roman" panose="02020603050405020304" pitchFamily="18" charset="0"/>
                        </a:rPr>
                        <a:t>By embedding sensors and actuators in agricultural equipment and infrastructure, IoT can provide farmers with real-time data and insights into their crops and fields, enabling them to make better decisions about irrigation, fertilization, pest control, and other aspects of crop management.</a:t>
                      </a:r>
                      <a:endParaRPr lang="en-IN" sz="1500" kern="1200" dirty="0">
                        <a:solidFill>
                          <a:schemeClr val="dk1"/>
                        </a:solidFill>
                        <a:effectLst/>
                        <a:latin typeface="Times New Roman" panose="02020603050405020304" pitchFamily="18" charset="0"/>
                        <a:ea typeface="+mn-ea"/>
                        <a:cs typeface="Times New Roman" panose="02020603050405020304" pitchFamily="18" charset="0"/>
                      </a:endParaRPr>
                    </a:p>
                    <a:p>
                      <a:r>
                        <a:rPr lang="en-US" sz="1500" kern="1200" dirty="0">
                          <a:solidFill>
                            <a:schemeClr val="dk1"/>
                          </a:solidFill>
                          <a:effectLst/>
                          <a:latin typeface="Times New Roman" panose="02020603050405020304" pitchFamily="18" charset="0"/>
                          <a:ea typeface="+mn-ea"/>
                          <a:cs typeface="Times New Roman" panose="02020603050405020304" pitchFamily="18" charset="0"/>
                        </a:rPr>
                        <a:t> </a:t>
                      </a:r>
                      <a:endParaRPr lang="en-IN" sz="1500" kern="1200" dirty="0">
                        <a:solidFill>
                          <a:schemeClr val="dk1"/>
                        </a:solidFill>
                        <a:effectLst/>
                        <a:latin typeface="Times New Roman" panose="02020603050405020304" pitchFamily="18" charset="0"/>
                        <a:ea typeface="+mn-ea"/>
                        <a:cs typeface="Times New Roman" panose="02020603050405020304" pitchFamily="18" charset="0"/>
                      </a:endParaRPr>
                    </a:p>
                  </a:txBody>
                  <a:tcPr/>
                </a:tc>
                <a:tc>
                  <a:txBody>
                    <a:bodyPr/>
                    <a:lstStyle/>
                    <a:p>
                      <a:pPr lvl="0"/>
                      <a:r>
                        <a:rPr lang="en-IN" sz="1500" dirty="0">
                          <a:latin typeface="Times New Roman" panose="02020603050405020304" pitchFamily="18" charset="0"/>
                          <a:cs typeface="Times New Roman" panose="02020603050405020304" pitchFamily="18" charset="0"/>
                        </a:rPr>
                        <a:t>The key takeaway point is that </a:t>
                      </a:r>
                      <a:r>
                        <a:rPr lang="en-US" sz="1500" kern="1200" dirty="0">
                          <a:solidFill>
                            <a:schemeClr val="dk1"/>
                          </a:solidFill>
                          <a:effectLst/>
                          <a:latin typeface="Times New Roman" panose="02020603050405020304" pitchFamily="18" charset="0"/>
                          <a:ea typeface="+mn-ea"/>
                          <a:cs typeface="Times New Roman" panose="02020603050405020304" pitchFamily="18" charset="0"/>
                        </a:rPr>
                        <a:t>IoT can be used to monitor a wide range of parameters in the field, including temperature, humidity, soil moisture, nutrient levels, and pest infestation.</a:t>
                      </a:r>
                      <a:endParaRPr lang="en-IN" sz="1500" kern="1200" dirty="0">
                        <a:solidFill>
                          <a:schemeClr val="dk1"/>
                        </a:solidFill>
                        <a:effectLst/>
                        <a:latin typeface="Times New Roman" panose="02020603050405020304" pitchFamily="18" charset="0"/>
                        <a:ea typeface="+mn-ea"/>
                        <a:cs typeface="Times New Roman" panose="02020603050405020304" pitchFamily="18" charset="0"/>
                      </a:endParaRPr>
                    </a:p>
                    <a:p>
                      <a:pPr lvl="0"/>
                      <a:r>
                        <a:rPr lang="en-US" sz="1500" kern="1200" dirty="0">
                          <a:solidFill>
                            <a:schemeClr val="dk1"/>
                          </a:solidFill>
                          <a:effectLst/>
                          <a:latin typeface="Times New Roman" panose="02020603050405020304" pitchFamily="18" charset="0"/>
                          <a:ea typeface="+mn-ea"/>
                          <a:cs typeface="Times New Roman" panose="02020603050405020304" pitchFamily="18" charset="0"/>
                        </a:rPr>
                        <a:t>IoT can be used to automate and optimize irrigation systems, saving water and energy.</a:t>
                      </a:r>
                      <a:endParaRPr lang="en-IN" sz="1500" kern="1200" dirty="0">
                        <a:solidFill>
                          <a:schemeClr val="dk1"/>
                        </a:solidFill>
                        <a:effectLst/>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270276881"/>
                  </a:ext>
                </a:extLst>
              </a:tr>
              <a:tr h="2658775">
                <a:tc>
                  <a:txBody>
                    <a:bodyPr/>
                    <a:lstStyle/>
                    <a:p>
                      <a:r>
                        <a:rPr lang="en-IN" sz="1500" dirty="0">
                          <a:latin typeface="Times New Roman" panose="02020603050405020304" pitchFamily="18" charset="0"/>
                          <a:cs typeface="Times New Roman" panose="02020603050405020304" pitchFamily="18" charset="0"/>
                        </a:rPr>
                        <a:t>6.</a:t>
                      </a:r>
                    </a:p>
                  </a:txBody>
                  <a:tcPr/>
                </a:tc>
                <a:tc>
                  <a:txBody>
                    <a:bodyPr/>
                    <a:lstStyle/>
                    <a:p>
                      <a:r>
                        <a:rPr lang="en-IN" sz="1500" b="1" dirty="0">
                          <a:latin typeface="Times New Roman" panose="02020603050405020304" pitchFamily="18" charset="0"/>
                          <a:cs typeface="Times New Roman" panose="02020603050405020304" pitchFamily="18" charset="0"/>
                        </a:rPr>
                        <a:t>A Survey on Smart</a:t>
                      </a:r>
                    </a:p>
                    <a:p>
                      <a:r>
                        <a:rPr lang="en-IN" sz="1500" b="1" dirty="0">
                          <a:latin typeface="Times New Roman" panose="02020603050405020304" pitchFamily="18" charset="0"/>
                          <a:cs typeface="Times New Roman" panose="02020603050405020304" pitchFamily="18" charset="0"/>
                        </a:rPr>
                        <a:t>Agriculture : Development mode Technologies and Security Privacy Challenges.</a:t>
                      </a:r>
                    </a:p>
                    <a:p>
                      <a:endParaRPr lang="en-IN" sz="1500" dirty="0">
                        <a:latin typeface="Times New Roman" panose="02020603050405020304" pitchFamily="18" charset="0"/>
                        <a:cs typeface="Times New Roman" panose="02020603050405020304" pitchFamily="18" charset="0"/>
                      </a:endParaRPr>
                    </a:p>
                    <a:p>
                      <a:r>
                        <a:rPr lang="en-IN" sz="1500" dirty="0">
                          <a:latin typeface="Times New Roman" panose="02020603050405020304" pitchFamily="18" charset="0"/>
                          <a:cs typeface="Times New Roman" panose="02020603050405020304" pitchFamily="18" charset="0"/>
                        </a:rPr>
                        <a:t>Author-Xing Yang, Lei </a:t>
                      </a:r>
                      <a:r>
                        <a:rPr lang="en-IN" sz="1500" dirty="0" err="1">
                          <a:latin typeface="Times New Roman" panose="02020603050405020304" pitchFamily="18" charset="0"/>
                          <a:cs typeface="Times New Roman" panose="02020603050405020304" pitchFamily="18" charset="0"/>
                        </a:rPr>
                        <a:t>shu</a:t>
                      </a:r>
                      <a:r>
                        <a:rPr lang="en-IN" sz="1500" dirty="0">
                          <a:latin typeface="Times New Roman" panose="02020603050405020304" pitchFamily="18" charset="0"/>
                          <a:cs typeface="Times New Roman" panose="02020603050405020304" pitchFamily="18" charset="0"/>
                        </a:rPr>
                        <a:t>, Kai </a:t>
                      </a:r>
                      <a:r>
                        <a:rPr lang="en-IN" sz="1500" dirty="0" err="1">
                          <a:latin typeface="Times New Roman" panose="02020603050405020304" pitchFamily="18" charset="0"/>
                          <a:cs typeface="Times New Roman" panose="02020603050405020304" pitchFamily="18" charset="0"/>
                        </a:rPr>
                        <a:t>huang</a:t>
                      </a:r>
                      <a:r>
                        <a:rPr lang="en-IN" sz="1500" dirty="0">
                          <a:latin typeface="Times New Roman" panose="02020603050405020304" pitchFamily="18" charset="0"/>
                          <a:cs typeface="Times New Roman" panose="02020603050405020304" pitchFamily="18" charset="0"/>
                        </a:rPr>
                        <a:t>, </a:t>
                      </a:r>
                      <a:r>
                        <a:rPr lang="en-IN" sz="1500" dirty="0" err="1">
                          <a:latin typeface="Times New Roman" panose="02020603050405020304" pitchFamily="18" charset="0"/>
                          <a:cs typeface="Times New Roman" panose="02020603050405020304" pitchFamily="18" charset="0"/>
                        </a:rPr>
                        <a:t>Jianing</a:t>
                      </a:r>
                      <a:r>
                        <a:rPr lang="en-IN" sz="1500" dirty="0">
                          <a:latin typeface="Times New Roman" panose="02020603050405020304" pitchFamily="18" charset="0"/>
                          <a:cs typeface="Times New Roman" panose="02020603050405020304" pitchFamily="18" charset="0"/>
                        </a:rPr>
                        <a:t> </a:t>
                      </a:r>
                      <a:r>
                        <a:rPr lang="en-IN" sz="1500" dirty="0" err="1">
                          <a:latin typeface="Times New Roman" panose="02020603050405020304" pitchFamily="18" charset="0"/>
                          <a:cs typeface="Times New Roman" panose="02020603050405020304" pitchFamily="18" charset="0"/>
                        </a:rPr>
                        <a:t>chen</a:t>
                      </a:r>
                      <a:r>
                        <a:rPr lang="en-IN" sz="1500" dirty="0">
                          <a:latin typeface="Times New Roman" panose="02020603050405020304" pitchFamily="18" charset="0"/>
                          <a:cs typeface="Times New Roman" panose="02020603050405020304" pitchFamily="18" charset="0"/>
                        </a:rPr>
                        <a:t>, Jun </a:t>
                      </a:r>
                      <a:r>
                        <a:rPr lang="en-IN" sz="1500" dirty="0" err="1">
                          <a:latin typeface="Times New Roman" panose="02020603050405020304" pitchFamily="18" charset="0"/>
                          <a:cs typeface="Times New Roman" panose="02020603050405020304" pitchFamily="18" charset="0"/>
                        </a:rPr>
                        <a:t>wu</a:t>
                      </a:r>
                      <a:endParaRPr lang="en-IN" sz="1500" dirty="0">
                        <a:latin typeface="Times New Roman" panose="02020603050405020304" pitchFamily="18" charset="0"/>
                        <a:cs typeface="Times New Roman" panose="02020603050405020304" pitchFamily="18" charset="0"/>
                      </a:endParaRPr>
                    </a:p>
                  </a:txBody>
                  <a:tcPr/>
                </a:tc>
                <a:tc>
                  <a:txBody>
                    <a:bodyPr/>
                    <a:lstStyle/>
                    <a:p>
                      <a:r>
                        <a:rPr lang="en-IN" sz="1500" dirty="0">
                          <a:latin typeface="Times New Roman" panose="02020603050405020304" pitchFamily="18" charset="0"/>
                          <a:cs typeface="Times New Roman" panose="02020603050405020304" pitchFamily="18" charset="0"/>
                        </a:rPr>
                        <a:t>IEEE/CAA JOURNAL OF AUTOMATICA SINICA, VOL. 8, NO. 2, FEBRUARY 2021</a:t>
                      </a:r>
                    </a:p>
                  </a:txBody>
                  <a:tcPr/>
                </a:tc>
                <a:tc>
                  <a:txBody>
                    <a:bodyPr/>
                    <a:lstStyle/>
                    <a:p>
                      <a:r>
                        <a:rPr lang="en-US" sz="1500" dirty="0">
                          <a:latin typeface="Times New Roman" panose="02020603050405020304" pitchFamily="18" charset="0"/>
                          <a:cs typeface="Times New Roman" panose="02020603050405020304" pitchFamily="18" charset="0"/>
                        </a:rPr>
                        <a:t>The paper concludes by emphasizing the importance of addressing security and privacy challenges in smart agriculture to ensure the sustainable and secure development of this emerging field. </a:t>
                      </a:r>
                      <a:endParaRPr lang="en-IN" sz="1500" dirty="0">
                        <a:latin typeface="Times New Roman" panose="02020603050405020304" pitchFamily="18" charset="0"/>
                        <a:cs typeface="Times New Roman" panose="02020603050405020304" pitchFamily="18" charset="0"/>
                      </a:endParaRPr>
                    </a:p>
                  </a:txBody>
                  <a:tcPr/>
                </a:tc>
                <a:tc>
                  <a:txBody>
                    <a:bodyPr/>
                    <a:lstStyle/>
                    <a:p>
                      <a:r>
                        <a:rPr lang="en-US" sz="1500" dirty="0">
                          <a:latin typeface="Times New Roman" panose="02020603050405020304" pitchFamily="18" charset="0"/>
                          <a:cs typeface="Times New Roman" panose="02020603050405020304" pitchFamily="18" charset="0"/>
                        </a:rPr>
                        <a:t>Investigating the use of fog computing to provide distributed data processing and security capabilities at the edge of the network.</a:t>
                      </a:r>
                      <a:endParaRPr lang="en-IN" sz="15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074586551"/>
                  </a:ext>
                </a:extLst>
              </a:tr>
            </a:tbl>
          </a:graphicData>
        </a:graphic>
      </p:graphicFrame>
    </p:spTree>
    <p:extLst>
      <p:ext uri="{BB962C8B-B14F-4D97-AF65-F5344CB8AC3E}">
        <p14:creationId xmlns:p14="http://schemas.microsoft.com/office/powerpoint/2010/main" val="23268927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165579"/>
            <a:ext cx="10058400" cy="1450757"/>
          </a:xfrm>
        </p:spPr>
        <p:txBody>
          <a:bodyPr/>
          <a:lstStyle/>
          <a:p>
            <a:r>
              <a:rPr lang="en-IN" dirty="0">
                <a:latin typeface="Times New Roman" panose="02020603050405020304" pitchFamily="18" charset="0"/>
                <a:cs typeface="Times New Roman" panose="02020603050405020304" pitchFamily="18" charset="0"/>
              </a:rPr>
              <a:t>Problem Statement </a:t>
            </a:r>
          </a:p>
        </p:txBody>
      </p:sp>
      <p:sp>
        <p:nvSpPr>
          <p:cNvPr id="3" name="Content Placeholder 2"/>
          <p:cNvSpPr>
            <a:spLocks noGrp="1"/>
          </p:cNvSpPr>
          <p:nvPr>
            <p:ph idx="1"/>
          </p:nvPr>
        </p:nvSpPr>
        <p:spPr/>
        <p:txBody>
          <a:bodyPr/>
          <a:lstStyle/>
          <a:p>
            <a:r>
              <a:rPr lang="en-US" dirty="0"/>
              <a:t>Traditional agriculture struggles with inefficient water usage, limited data for decision-making, reliance on fossil fuels, and labor-intensive processes. This project proposes a solution that integrates renewable energy, IoT technology, and cloud-based data management to address these challenges.</a:t>
            </a:r>
            <a:endParaRPr lang="en-IN"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Objectives</a:t>
            </a:r>
          </a:p>
        </p:txBody>
      </p:sp>
      <p:sp>
        <p:nvSpPr>
          <p:cNvPr id="3" name="Content Placeholder 2"/>
          <p:cNvSpPr>
            <a:spLocks noGrp="1"/>
          </p:cNvSpPr>
          <p:nvPr>
            <p:ph idx="1"/>
          </p:nvPr>
        </p:nvSpPr>
        <p:spPr/>
        <p:txBody>
          <a:bodyPr>
            <a:normAutofit/>
          </a:bodyPr>
          <a:lstStyle/>
          <a:p>
            <a:pPr marL="0" indent="0">
              <a:buNone/>
            </a:pPr>
            <a:r>
              <a:rPr lang="en-US" b="1" dirty="0">
                <a:latin typeface="Times New Roman" panose="02020603050405020304" pitchFamily="18" charset="0"/>
                <a:cs typeface="Times New Roman" panose="02020603050405020304" pitchFamily="18" charset="0"/>
              </a:rPr>
              <a:t>Cost-Effective Sustainability</a:t>
            </a:r>
            <a:r>
              <a:rPr lang="en-US" dirty="0">
                <a:latin typeface="Times New Roman" panose="02020603050405020304" pitchFamily="18" charset="0"/>
                <a:cs typeface="Times New Roman" panose="02020603050405020304" pitchFamily="18" charset="0"/>
              </a:rPr>
              <a:t>: Develop an affordable and sustainable smart agriculture system using open-source technologies and renewable energy sources.</a:t>
            </a:r>
          </a:p>
          <a:p>
            <a:pPr marL="0" indent="0">
              <a:buNone/>
            </a:pPr>
            <a:r>
              <a:rPr lang="en-US" b="1" dirty="0">
                <a:latin typeface="Times New Roman" panose="02020603050405020304" pitchFamily="18" charset="0"/>
                <a:cs typeface="Times New Roman" panose="02020603050405020304" pitchFamily="18" charset="0"/>
              </a:rPr>
              <a:t> Resource Optimization</a:t>
            </a:r>
            <a:r>
              <a:rPr lang="en-US" dirty="0">
                <a:latin typeface="Times New Roman" panose="02020603050405020304" pitchFamily="18" charset="0"/>
                <a:cs typeface="Times New Roman" panose="02020603050405020304" pitchFamily="18" charset="0"/>
              </a:rPr>
              <a:t>: Implement intelligent irrigation control to optimize water and energy consumption, aiming to reduce waste and enhance efficiency.</a:t>
            </a:r>
          </a:p>
          <a:p>
            <a:pPr marL="0" indent="0">
              <a:buNone/>
            </a:pPr>
            <a:r>
              <a:rPr lang="en-US" b="1" dirty="0">
                <a:latin typeface="Times New Roman" panose="02020603050405020304" pitchFamily="18" charset="0"/>
                <a:cs typeface="Times New Roman" panose="02020603050405020304" pitchFamily="18" charset="0"/>
              </a:rPr>
              <a:t> IoT and Cloud Integration</a:t>
            </a:r>
            <a:r>
              <a:rPr lang="en-US" dirty="0">
                <a:latin typeface="Times New Roman" panose="02020603050405020304" pitchFamily="18" charset="0"/>
                <a:cs typeface="Times New Roman" panose="02020603050405020304" pitchFamily="18" charset="0"/>
              </a:rPr>
              <a:t>: Utilize IoT devices and a Cloud-Based Platform for real-time data processing and visualization, enabling advanced monitoring and precision agriculture practices</a:t>
            </a:r>
          </a:p>
          <a:p>
            <a:pPr marL="0" indent="0">
              <a:buNone/>
            </a:pPr>
            <a:r>
              <a:rPr lang="en-US" dirty="0">
                <a:latin typeface="Times New Roman" panose="02020603050405020304" pitchFamily="18" charset="0"/>
                <a:cs typeface="Times New Roman" panose="02020603050405020304" pitchFamily="18" charset="0"/>
              </a:rPr>
              <a:t> Smart irrigation systems estimate and measure reduction of existing plant moisture in order to operate an irrigation system, restoring water as needed while minimizing unwanted water use.</a:t>
            </a:r>
          </a:p>
          <a:p>
            <a:pPr marL="0" indent="0">
              <a:buNone/>
            </a:pPr>
            <a:r>
              <a:rPr lang="en-US" b="1" dirty="0">
                <a:latin typeface="Times New Roman" panose="02020603050405020304" pitchFamily="18" charset="0"/>
                <a:cs typeface="Times New Roman" panose="02020603050405020304" pitchFamily="18" charset="0"/>
              </a:rPr>
              <a:t>Alert and Notification System</a:t>
            </a:r>
            <a:r>
              <a:rPr lang="en-US" dirty="0">
                <a:latin typeface="Times New Roman" panose="02020603050405020304" pitchFamily="18" charset="0"/>
                <a:cs typeface="Times New Roman" panose="02020603050405020304" pitchFamily="18" charset="0"/>
              </a:rPr>
              <a:t>: Farmers will get the insights of their crop on their mobile phones and a crop prediction favourable to their soil conditions.</a:t>
            </a:r>
          </a:p>
          <a:p>
            <a:pPr marL="0" indent="0">
              <a:buNone/>
            </a:pPr>
            <a:endParaRPr lang="en-US" dirty="0">
              <a:latin typeface="Times New Roman" panose="02020603050405020304" pitchFamily="18" charset="0"/>
              <a:cs typeface="Times New Roman" panose="02020603050405020304" pitchFamily="18" charset="0"/>
            </a:endParaRPr>
          </a:p>
          <a:p>
            <a:pPr marL="0" indent="0">
              <a:buNone/>
            </a:pPr>
            <a:endParaRPr lang="en-US" b="1"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spTree>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299</TotalTime>
  <Words>2721</Words>
  <Application>Microsoft Office PowerPoint</Application>
  <PresentationFormat>Widescreen</PresentationFormat>
  <Paragraphs>737</Paragraphs>
  <Slides>33</Slides>
  <Notes>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33</vt:i4>
      </vt:variant>
    </vt:vector>
  </HeadingPairs>
  <TitlesOfParts>
    <vt:vector size="40" baseType="lpstr">
      <vt:lpstr>Arial</vt:lpstr>
      <vt:lpstr>Calibri</vt:lpstr>
      <vt:lpstr>Calibri Light</vt:lpstr>
      <vt:lpstr>Rockwell</vt:lpstr>
      <vt:lpstr>Times New Roman</vt:lpstr>
      <vt:lpstr>Wingdings</vt:lpstr>
      <vt:lpstr>Retrospect</vt:lpstr>
      <vt:lpstr>PowerPoint Presentation</vt:lpstr>
      <vt:lpstr>Outline</vt:lpstr>
      <vt:lpstr>PowerPoint Presentation</vt:lpstr>
      <vt:lpstr>PowerPoint Presentation</vt:lpstr>
      <vt:lpstr>PowerPoint Presentation</vt:lpstr>
      <vt:lpstr>PowerPoint Presentation</vt:lpstr>
      <vt:lpstr>PowerPoint Presentation</vt:lpstr>
      <vt:lpstr>Problem Statement </vt:lpstr>
      <vt:lpstr>Objectives</vt:lpstr>
      <vt:lpstr>PowerPoint Presentation</vt:lpstr>
      <vt:lpstr>PowerPoint Presentation</vt:lpstr>
      <vt:lpstr>Methodology</vt:lpstr>
      <vt:lpstr>PowerPoint Presentation</vt:lpstr>
      <vt:lpstr>PowerPoint Presentation</vt:lpstr>
      <vt:lpstr>Project Implementation</vt:lpstr>
      <vt:lpstr>PowerPoint Presentation</vt:lpstr>
      <vt:lpstr>Experimental Results</vt:lpstr>
      <vt:lpstr>Experimental Results</vt:lpstr>
      <vt:lpstr>Experimental Results</vt:lpstr>
      <vt:lpstr>Experimental Results</vt:lpstr>
      <vt:lpstr>Experimental Results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HP</dc:creator>
  <cp:lastModifiedBy>Aditi Jaiswal</cp:lastModifiedBy>
  <cp:revision>22</cp:revision>
  <dcterms:created xsi:type="dcterms:W3CDTF">2023-12-04T18:25:00Z</dcterms:created>
  <dcterms:modified xsi:type="dcterms:W3CDTF">2024-05-27T04:43:22Z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C9E5360E4DD742ECB0B4AA654693EA47_13</vt:lpwstr>
  </property>
  <property fmtid="{D5CDD505-2E9C-101B-9397-08002B2CF9AE}" pid="3" name="KSOProductBuildVer">
    <vt:lpwstr>1033-12.2.0.16731</vt:lpwstr>
  </property>
</Properties>
</file>